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8" r:id="rId2"/>
    <p:sldId id="257" r:id="rId3"/>
    <p:sldId id="264" r:id="rId4"/>
    <p:sldId id="285" r:id="rId5"/>
    <p:sldId id="270" r:id="rId6"/>
    <p:sldId id="269" r:id="rId7"/>
    <p:sldId id="275" r:id="rId8"/>
    <p:sldId id="277" r:id="rId9"/>
    <p:sldId id="280" r:id="rId10"/>
    <p:sldId id="274" r:id="rId11"/>
    <p:sldId id="261" r:id="rId12"/>
    <p:sldId id="282" r:id="rId13"/>
    <p:sldId id="283" r:id="rId14"/>
    <p:sldId id="284" r:id="rId15"/>
    <p:sldId id="272" r:id="rId16"/>
    <p:sldId id="281" r:id="rId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768" y="-78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RID-%20TIE%20PCU%20EXECUTION%20DETAILS\01_GRID-%20TIE%20PCU%20SALES%20DETAILS-%20MIS\STATE%20WISE%20%20WITH%20INVERTER%20CAPACITY\STATE%20WISE%20GRID%20TIED%20DATA%20WITH%20INVERTER%20CAPACITY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RID-%20TIE%20PCU%20EXECUTION%20DETAILS\01_GRID-%20TIE%20PCU%20SALES%20DETAILS-%20MIS\STATE%20WISE%20%20WITH%20INVERTER%20CAPACITY\STATE%20WISE%20GRID%20TIED%20DATA%20WITH%20INVERTER%20CAPACIT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40"/>
  <c:chart>
    <c:title>
      <c:tx>
        <c:rich>
          <a:bodyPr/>
          <a:lstStyle/>
          <a:p>
            <a:pPr>
              <a:defRPr/>
            </a:pPr>
            <a:r>
              <a:rPr lang="en-US" sz="1400" dirty="0"/>
              <a:t>STATE VS GRID TIED </a:t>
            </a:r>
            <a:r>
              <a:rPr lang="en-US" sz="1400" dirty="0" smtClean="0"/>
              <a:t>PCU</a:t>
            </a:r>
            <a:r>
              <a:rPr lang="en-US" sz="1400" baseline="0" dirty="0" smtClean="0"/>
              <a:t> </a:t>
            </a:r>
            <a:r>
              <a:rPr lang="en-US" sz="1400" dirty="0" smtClean="0"/>
              <a:t>INSTALLED</a:t>
            </a:r>
            <a:endParaRPr lang="en-US" sz="1400" dirty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v>kW</c:v>
          </c:tx>
          <c:cat>
            <c:strRef>
              <c:f>Report!$D$166:$D$180</c:f>
              <c:strCache>
                <c:ptCount val="15"/>
                <c:pt idx="0">
                  <c:v>Andhra Pradesh</c:v>
                </c:pt>
                <c:pt idx="1">
                  <c:v>Corporate</c:v>
                </c:pt>
                <c:pt idx="2">
                  <c:v>Delhi</c:v>
                </c:pt>
                <c:pt idx="3">
                  <c:v>E.Up</c:v>
                </c:pt>
                <c:pt idx="4">
                  <c:v>Enduser</c:v>
                </c:pt>
                <c:pt idx="5">
                  <c:v>Haryana</c:v>
                </c:pt>
                <c:pt idx="6">
                  <c:v>Himachal Pradesh</c:v>
                </c:pt>
                <c:pt idx="7">
                  <c:v>Madhya Pradesh</c:v>
                </c:pt>
                <c:pt idx="8">
                  <c:v>Maharashtra</c:v>
                </c:pt>
                <c:pt idx="9">
                  <c:v>Punjab</c:v>
                </c:pt>
                <c:pt idx="10">
                  <c:v>Rajasthan</c:v>
                </c:pt>
                <c:pt idx="11">
                  <c:v>Tamilnadu</c:v>
                </c:pt>
                <c:pt idx="12">
                  <c:v>Telangana</c:v>
                </c:pt>
                <c:pt idx="13">
                  <c:v>W.Up</c:v>
                </c:pt>
                <c:pt idx="14">
                  <c:v>West Bengal</c:v>
                </c:pt>
              </c:strCache>
            </c:strRef>
          </c:cat>
          <c:val>
            <c:numRef>
              <c:f>Report!$E$166:$E$180</c:f>
              <c:numCache>
                <c:formatCode>General</c:formatCode>
                <c:ptCount val="15"/>
                <c:pt idx="0">
                  <c:v>21</c:v>
                </c:pt>
                <c:pt idx="2">
                  <c:v>30</c:v>
                </c:pt>
                <c:pt idx="3">
                  <c:v>5</c:v>
                </c:pt>
                <c:pt idx="5">
                  <c:v>51</c:v>
                </c:pt>
                <c:pt idx="6">
                  <c:v>3</c:v>
                </c:pt>
                <c:pt idx="7">
                  <c:v>28</c:v>
                </c:pt>
                <c:pt idx="8">
                  <c:v>218</c:v>
                </c:pt>
                <c:pt idx="9">
                  <c:v>6</c:v>
                </c:pt>
                <c:pt idx="10">
                  <c:v>3</c:v>
                </c:pt>
                <c:pt idx="11">
                  <c:v>264</c:v>
                </c:pt>
                <c:pt idx="12">
                  <c:v>16</c:v>
                </c:pt>
                <c:pt idx="13">
                  <c:v>3</c:v>
                </c:pt>
                <c:pt idx="14">
                  <c:v>6</c:v>
                </c:pt>
              </c:numCache>
            </c:numRef>
          </c:val>
        </c:ser>
        <c:dLbls>
          <c:showVal val="1"/>
        </c:dLbls>
        <c:overlap val="-25"/>
        <c:axId val="87803008"/>
        <c:axId val="87804928"/>
      </c:barChart>
      <c:catAx>
        <c:axId val="87803008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sz="600"/>
            </a:pPr>
            <a:endParaRPr lang="en-US"/>
          </a:p>
        </c:txPr>
        <c:crossAx val="87804928"/>
        <c:crosses val="autoZero"/>
        <c:auto val="1"/>
        <c:lblAlgn val="ctr"/>
        <c:lblOffset val="100"/>
      </c:catAx>
      <c:valAx>
        <c:axId val="87804928"/>
        <c:scaling>
          <c:orientation val="minMax"/>
        </c:scaling>
        <c:delete val="1"/>
        <c:axPos val="l"/>
        <c:numFmt formatCode="General" sourceLinked="1"/>
        <c:tickLblPos val="none"/>
        <c:crossAx val="87803008"/>
        <c:crosses val="autoZero"/>
        <c:crossBetween val="between"/>
      </c:valAx>
    </c:plotArea>
    <c:legend>
      <c:legendPos val="t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6"/>
  <c:chart>
    <c:autoTitleDeleted val="1"/>
    <c:plotArea>
      <c:layout/>
      <c:barChart>
        <c:barDir val="col"/>
        <c:grouping val="clustered"/>
        <c:ser>
          <c:idx val="0"/>
          <c:order val="0"/>
          <c:tx>
            <c:v>kW</c:v>
          </c:tx>
          <c:cat>
            <c:strLit>
              <c:ptCount val="1"/>
              <c:pt idx="0">
                <c:v>TOTAL CAPACITY</c:v>
              </c:pt>
            </c:strLit>
          </c:cat>
          <c:val>
            <c:numRef>
              <c:f>Report!$E$181</c:f>
              <c:numCache>
                <c:formatCode>General</c:formatCode>
                <c:ptCount val="1"/>
                <c:pt idx="0">
                  <c:v>654</c:v>
                </c:pt>
              </c:numCache>
            </c:numRef>
          </c:val>
        </c:ser>
        <c:dLbls>
          <c:showVal val="1"/>
        </c:dLbls>
        <c:overlap val="-25"/>
        <c:axId val="88644224"/>
        <c:axId val="88687360"/>
      </c:barChart>
      <c:catAx>
        <c:axId val="88644224"/>
        <c:scaling>
          <c:orientation val="minMax"/>
        </c:scaling>
        <c:axPos val="b"/>
        <c:majorTickMark val="none"/>
        <c:tickLblPos val="nextTo"/>
        <c:crossAx val="88687360"/>
        <c:crosses val="autoZero"/>
        <c:auto val="1"/>
        <c:lblAlgn val="ctr"/>
        <c:lblOffset val="100"/>
      </c:catAx>
      <c:valAx>
        <c:axId val="88687360"/>
        <c:scaling>
          <c:orientation val="minMax"/>
        </c:scaling>
        <c:delete val="1"/>
        <c:axPos val="l"/>
        <c:numFmt formatCode="General" sourceLinked="1"/>
        <c:majorTickMark val="none"/>
        <c:tickLblPos val="none"/>
        <c:crossAx val="88644224"/>
        <c:crosses val="autoZero"/>
        <c:crossBetween val="between"/>
      </c:valAx>
    </c:plotArea>
    <c:legend>
      <c:legendPos val="t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705600" y="4495800"/>
            <a:ext cx="609600" cy="47942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  <a:prstDash val="solid"/>
          </a:ln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666BB-8C83-492C-87D2-E69866742A4C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7117F-1257-40E5-9FF6-A66F0573D61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0" y="3155950"/>
            <a:ext cx="28956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3082" name="Picture 10" descr="D:\SOLAR DESIGN\MICROTEK INTERNATIONAL\PRESENTATION\jpg\solar-module-250x250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2971800"/>
            <a:ext cx="1828800" cy="18288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24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0" y="3155950"/>
            <a:ext cx="28956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2" descr="D:\SOLAR DESIGN\MICROTEK INTERNATIONAL\PRESENTATION\jpg\icon_iso14001-201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" y="381000"/>
            <a:ext cx="914400" cy="548640"/>
          </a:xfrm>
          <a:prstGeom prst="rect">
            <a:avLst/>
          </a:prstGeom>
          <a:noFill/>
        </p:spPr>
      </p:pic>
      <p:pic>
        <p:nvPicPr>
          <p:cNvPr id="10" name="Picture 4" descr="D:\SOLAR DESIGN\MICROTEK INTERNATIONAL\PRESENTATION\jpg\ISO-Certified-01-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81000"/>
            <a:ext cx="1051560" cy="548640"/>
          </a:xfrm>
          <a:prstGeom prst="rect">
            <a:avLst/>
          </a:prstGeom>
          <a:noFill/>
        </p:spPr>
      </p:pic>
      <p:pic>
        <p:nvPicPr>
          <p:cNvPr id="11" name="Picture 10" descr="D:\SOLAR DESIGN\MICROTEK INTERNATIONAL\PRESENTATION\jpg\iso 9001 certification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65761"/>
            <a:ext cx="762000" cy="54863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24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24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24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```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21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crotekdirect.com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2" descr="D:\SOLAR DESIGN\MICROTEK INTERNATIONAL\PRESENTATION\jpg\icon_iso14001-20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76200"/>
            <a:ext cx="914400" cy="548640"/>
          </a:xfrm>
          <a:prstGeom prst="rect">
            <a:avLst/>
          </a:prstGeom>
          <a:noFill/>
        </p:spPr>
      </p:pic>
      <p:pic>
        <p:nvPicPr>
          <p:cNvPr id="5" name="Picture 4" descr="D:\SOLAR DESIGN\MICROTEK INTERNATIONAL\PRESENTATION\jpg\ISO-Certified-0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76200"/>
            <a:ext cx="1051560" cy="548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4623137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Profile</a:t>
            </a:r>
            <a:r>
              <a:rPr lang="en-US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sz="60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Solar</a:t>
            </a:r>
            <a:endParaRPr lang="en-US" sz="60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71800" y="4089737"/>
            <a:ext cx="762000" cy="685800"/>
            <a:chOff x="7543800" y="2362200"/>
            <a:chExt cx="762000" cy="685800"/>
          </a:xfrm>
        </p:grpSpPr>
        <p:sp>
          <p:nvSpPr>
            <p:cNvPr id="9" name="Oval 8"/>
            <p:cNvSpPr/>
            <p:nvPr/>
          </p:nvSpPr>
          <p:spPr>
            <a:xfrm>
              <a:off x="7543800" y="2590800"/>
              <a:ext cx="457200" cy="457200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96200" y="2362200"/>
              <a:ext cx="457200" cy="457200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848600" y="2590800"/>
              <a:ext cx="457200" cy="457200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rgbClr val="FFC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72896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elay 9"/>
          <p:cNvSpPr/>
          <p:nvPr/>
        </p:nvSpPr>
        <p:spPr>
          <a:xfrm>
            <a:off x="0" y="1133475"/>
            <a:ext cx="9144000" cy="5334000"/>
          </a:xfrm>
          <a:prstGeom prst="flowChartDelay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8763000" y="9302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3200" y="3657600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SOLAR PROJECTS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9800" y="3821875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 rot="16200000">
            <a:off x="6629400" y="3276600"/>
            <a:ext cx="990600" cy="838200"/>
          </a:xfrm>
          <a:prstGeom prst="stripedRightArrow">
            <a:avLst>
              <a:gd name="adj1" fmla="val 50000"/>
              <a:gd name="adj2" fmla="val 103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6" name="Picture 2" descr="D:\SOLAR DESIGN\MICROTEK INTERNATIONAL\SITE SURVEY REPORT\SITE PHOTOS\IMG_20180704_1737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62100"/>
            <a:ext cx="6400800" cy="49149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07725" y="1200150"/>
            <a:ext cx="2736275" cy="52629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Module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olycrystalline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Scope of work: Turnkey EPC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Off Taker: Microtek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Commissioned on: 08 June 17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Daily Energy Generation: 4kWh/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kWp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New Delhi</a:t>
            </a: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0" y="1200090"/>
            <a:ext cx="6400800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36kWp 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ROOF TOP POWER PLANT, </a:t>
            </a:r>
            <a:r>
              <a:rPr lang="en-US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H-56,NEW </a:t>
            </a:r>
            <a:r>
              <a:rPr lang="en-US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DELHI</a:t>
            </a:r>
            <a:r>
              <a:rPr lang="en-US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ight Triangle 38"/>
          <p:cNvSpPr/>
          <p:nvPr/>
        </p:nvSpPr>
        <p:spPr>
          <a:xfrm flipH="1">
            <a:off x="6400800" y="4619624"/>
            <a:ext cx="2743200" cy="1857375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r>
              <a:rPr lang="en-US" sz="900" dirty="0" smtClean="0"/>
              <a:t>CONCRETE ROOF TOP</a:t>
            </a:r>
          </a:p>
          <a:p>
            <a:pPr algn="ctr"/>
            <a:r>
              <a:rPr lang="en-US" dirty="0" smtClean="0"/>
              <a:t>36kWp</a:t>
            </a:r>
            <a:endParaRPr lang="en-US" sz="2000" dirty="0" smtClean="0"/>
          </a:p>
          <a:p>
            <a:pPr algn="ctr"/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07725" y="1200150"/>
            <a:ext cx="2736275" cy="52629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Module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olycrystalline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Scope of work: Turnkey EPC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Off Taker: The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Gurukul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Commissioned on: 24 May 18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Daily Energy Generation: 4kWh/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kWp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ct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Nilokheri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0" y="1200090"/>
            <a:ext cx="6400800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80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kWp 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ROOF TOP POWER 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PLANT</a:t>
            </a:r>
            <a:r>
              <a:rPr lang="en-US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,HARYANA.</a:t>
            </a:r>
            <a:endParaRPr lang="en-US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ight Triangle 38"/>
          <p:cNvSpPr/>
          <p:nvPr/>
        </p:nvSpPr>
        <p:spPr>
          <a:xfrm flipH="1">
            <a:off x="6400800" y="4619624"/>
            <a:ext cx="2743200" cy="1857375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r>
              <a:rPr lang="en-US" sz="900" dirty="0" smtClean="0"/>
              <a:t>METAL SHED ROOF TOP</a:t>
            </a:r>
          </a:p>
          <a:p>
            <a:pPr algn="ctr"/>
            <a:r>
              <a:rPr lang="en-US" dirty="0" smtClean="0"/>
              <a:t>80kWp</a:t>
            </a:r>
            <a:endParaRPr lang="en-US" sz="2000" dirty="0" smtClean="0"/>
          </a:p>
          <a:p>
            <a:pPr algn="ctr"/>
            <a:endParaRPr lang="en-US" sz="900" dirty="0"/>
          </a:p>
        </p:txBody>
      </p:sp>
      <p:pic>
        <p:nvPicPr>
          <p:cNvPr id="7" name="Picture 2" descr="D:\SOLAR DESIGN\MICROTEK INTERNATIONAL\NILOKHRERI\NEW SITE PHOTOS\IMG_20180922_0825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6400800" cy="4876800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76200" y="5293995"/>
            <a:ext cx="1097280" cy="1097280"/>
            <a:chOff x="-3276600" y="3886200"/>
            <a:chExt cx="1097280" cy="1097280"/>
          </a:xfrm>
        </p:grpSpPr>
        <p:sp>
          <p:nvSpPr>
            <p:cNvPr id="10" name="Oval 9"/>
            <p:cNvSpPr/>
            <p:nvPr/>
          </p:nvSpPr>
          <p:spPr>
            <a:xfrm>
              <a:off x="-3276600" y="3886200"/>
              <a:ext cx="1097280" cy="109728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3" descr="D:\01-SOLAR DESIGN\01_MICROTEK INTERNATIONAL\LOGO\THE GURUKUL\download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3152694" y="3998845"/>
              <a:ext cx="868680" cy="86868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SOLAR DESIGN\MICROTEK INTERNATIONAL\NILOKHRERI\NEW SITE PHOTOS\IMG_20180926_18095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6400800" cy="495300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07725" y="1200150"/>
            <a:ext cx="2736275" cy="52629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Module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olycrystalline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Scope of work: Turnkey EPC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Off Taker: The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Gurukul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Commissioned on: 24 May 18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Daily Energy Generation: 4kWh/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kWp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ct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Nilokheri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0" y="1200090"/>
            <a:ext cx="6400800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200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kWp 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ROOF TOP POWER 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PLANT</a:t>
            </a:r>
            <a:r>
              <a:rPr lang="en-US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,HARYANA.</a:t>
            </a:r>
            <a:endParaRPr lang="en-US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ight Triangle 38"/>
          <p:cNvSpPr/>
          <p:nvPr/>
        </p:nvSpPr>
        <p:spPr>
          <a:xfrm flipH="1">
            <a:off x="6400800" y="4619624"/>
            <a:ext cx="2743200" cy="1857375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r>
              <a:rPr lang="en-US" sz="900" dirty="0" smtClean="0"/>
              <a:t>CONCRETE ROOF TOP</a:t>
            </a:r>
          </a:p>
          <a:p>
            <a:pPr algn="ctr"/>
            <a:r>
              <a:rPr lang="en-US" dirty="0" smtClean="0"/>
              <a:t>200kWp</a:t>
            </a:r>
            <a:endParaRPr lang="en-US" sz="2000" dirty="0" smtClean="0"/>
          </a:p>
          <a:p>
            <a:pPr algn="ctr"/>
            <a:endParaRPr lang="en-US" sz="900" dirty="0"/>
          </a:p>
        </p:txBody>
      </p:sp>
      <p:grpSp>
        <p:nvGrpSpPr>
          <p:cNvPr id="2" name="Group 7"/>
          <p:cNvGrpSpPr/>
          <p:nvPr/>
        </p:nvGrpSpPr>
        <p:grpSpPr>
          <a:xfrm>
            <a:off x="76200" y="5293995"/>
            <a:ext cx="1097280" cy="1097280"/>
            <a:chOff x="-3276600" y="3886200"/>
            <a:chExt cx="1097280" cy="1097280"/>
          </a:xfrm>
        </p:grpSpPr>
        <p:sp>
          <p:nvSpPr>
            <p:cNvPr id="10" name="Oval 9"/>
            <p:cNvSpPr/>
            <p:nvPr/>
          </p:nvSpPr>
          <p:spPr>
            <a:xfrm>
              <a:off x="-3276600" y="3886200"/>
              <a:ext cx="1097280" cy="109728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3" descr="D:\01-SOLAR DESIGN\01_MICROTEK INTERNATIONAL\LOGO\THE GURUKUL\download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3152694" y="3998845"/>
              <a:ext cx="868680" cy="86868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0" y="1409700"/>
            <a:ext cx="6400800" cy="5056918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07725" y="1200150"/>
            <a:ext cx="2736275" cy="52629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Module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olycrystalline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Scope of work: Turnkey EPC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Off Taker: Microtek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Commissioned on:</a:t>
            </a:r>
          </a:p>
          <a:p>
            <a:pPr algn="ctr"/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Daily Energy Generation: 4kWh/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kWp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ct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Kundli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0" y="1200090"/>
            <a:ext cx="6400800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60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kWp 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ROOF TOP POWER 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PLANT</a:t>
            </a:r>
            <a:r>
              <a:rPr lang="en-US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,HARYANA.</a:t>
            </a:r>
            <a:endParaRPr lang="en-US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ight Triangle 38"/>
          <p:cNvSpPr/>
          <p:nvPr/>
        </p:nvSpPr>
        <p:spPr>
          <a:xfrm flipH="1">
            <a:off x="6400800" y="4619624"/>
            <a:ext cx="2743200" cy="1857375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r>
              <a:rPr lang="en-US" sz="900" dirty="0" smtClean="0"/>
              <a:t>CONCRETE ROOF TOP</a:t>
            </a:r>
          </a:p>
          <a:p>
            <a:pPr algn="ctr"/>
            <a:r>
              <a:rPr lang="en-US" dirty="0" smtClean="0"/>
              <a:t>6</a:t>
            </a:r>
            <a:r>
              <a:rPr lang="en-US" dirty="0" smtClean="0"/>
              <a:t>0kWp</a:t>
            </a:r>
            <a:endParaRPr lang="en-US" sz="2000" dirty="0" smtClean="0"/>
          </a:p>
          <a:p>
            <a:pPr algn="ctr"/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elay 9"/>
          <p:cNvSpPr/>
          <p:nvPr/>
        </p:nvSpPr>
        <p:spPr>
          <a:xfrm>
            <a:off x="0" y="1133475"/>
            <a:ext cx="9144000" cy="5334000"/>
          </a:xfrm>
          <a:prstGeom prst="flowChartDelay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8763000" y="9302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3200" y="3657600"/>
            <a:ext cx="5486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CONTACT US</a:t>
            </a:r>
            <a:endParaRPr lang="en-US" sz="3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800" y="3821875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9800" y="4495800"/>
            <a:ext cx="419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ngsana New" pitchFamily="18" charset="-34"/>
                <a:cs typeface="Angsana New" pitchFamily="18" charset="-34"/>
              </a:rPr>
              <a:t>H.O:- H-57 Udyog Nagar, Rohtak Road, New Delhi-110041 </a:t>
            </a:r>
          </a:p>
        </p:txBody>
      </p:sp>
      <p:sp>
        <p:nvSpPr>
          <p:cNvPr id="9" name="Rectangle 8"/>
          <p:cNvSpPr/>
          <p:nvPr/>
        </p:nvSpPr>
        <p:spPr>
          <a:xfrm>
            <a:off x="2217115" y="4800600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ngsana New" pitchFamily="18" charset="-34"/>
                <a:cs typeface="Angsana New" pitchFamily="18" charset="-34"/>
              </a:rPr>
              <a:t>Ph.:-011- 71255500 , Mob: +919871288907,+918448296704</a:t>
            </a:r>
          </a:p>
          <a:p>
            <a:pPr defTabSz="91440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ngsana New" pitchFamily="18" charset="-34"/>
                <a:cs typeface="Angsana New" pitchFamily="18" charset="-34"/>
              </a:rPr>
              <a:t>E-mail : solarprojects@microtekdirect.com, </a:t>
            </a:r>
          </a:p>
          <a:p>
            <a:pPr defTabSz="91440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ngsana New" pitchFamily="18" charset="-34"/>
                <a:cs typeface="Angsana New" pitchFamily="18" charset="-34"/>
                <a:hlinkClick r:id="rId2"/>
              </a:rPr>
              <a:t>www.microtekdirect.com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Angsana New" pitchFamily="18" charset="-34"/>
              <a:cs typeface="Angsana New" pitchFamily="18" charset="-34"/>
            </a:endParaRPr>
          </a:p>
          <a:p>
            <a:pPr defTabSz="91440"/>
            <a:endParaRPr lang="en-US" b="1" dirty="0" smtClean="0">
              <a:solidFill>
                <a:schemeClr val="bg1">
                  <a:lumMod val="65000"/>
                </a:schemeClr>
              </a:solidFill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9921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OLAR DESIGN\MICROTEK INTERNATIONAL\PRESENTATION\jpg\india-map-im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14400" y="609600"/>
            <a:ext cx="4933950" cy="561975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515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0" y="1066800"/>
            <a:ext cx="228600" cy="2286000"/>
          </a:xfrm>
          <a:prstGeom prst="snip1Rect">
            <a:avLst>
              <a:gd name="adj" fmla="val 400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PRESENCE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1" name="Flowchart: Delay 30"/>
          <p:cNvSpPr/>
          <p:nvPr/>
        </p:nvSpPr>
        <p:spPr>
          <a:xfrm>
            <a:off x="240474" y="1083625"/>
            <a:ext cx="2274126" cy="2286000"/>
          </a:xfrm>
          <a:prstGeom prst="flowChartDelay">
            <a:avLst/>
          </a:prstGeom>
          <a:solidFill>
            <a:schemeClr val="bg1">
              <a:lumMod val="95000"/>
              <a:alpha val="5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29 States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664 Districts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5564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Tehsils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638000Villages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150 service centre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355 service points</a:t>
            </a:r>
          </a:p>
        </p:txBody>
      </p:sp>
      <p:sp>
        <p:nvSpPr>
          <p:cNvPr id="59" name="Round Diagonal Corner Rectangle 58"/>
          <p:cNvSpPr/>
          <p:nvPr/>
        </p:nvSpPr>
        <p:spPr>
          <a:xfrm>
            <a:off x="6934200" y="990600"/>
            <a:ext cx="2209800" cy="2286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 X P E R I E N C 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Flowchart: Delay 59"/>
          <p:cNvSpPr/>
          <p:nvPr/>
        </p:nvSpPr>
        <p:spPr>
          <a:xfrm>
            <a:off x="0" y="4114800"/>
            <a:ext cx="228600" cy="2057400"/>
          </a:xfrm>
          <a:prstGeom prst="flowChartDelay">
            <a:avLst/>
          </a:prstGeom>
          <a:solidFill>
            <a:srgbClr val="00B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SLOGAN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3733800" y="914400"/>
            <a:ext cx="2209800" cy="2286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 C H I E V E M E N 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04800" y="4038600"/>
            <a:ext cx="2057400" cy="2133600"/>
          </a:xfrm>
          <a:prstGeom prst="roundRect">
            <a:avLst>
              <a:gd name="adj" fmla="val 12791"/>
            </a:avLst>
          </a:prstGeom>
          <a:solidFill>
            <a:schemeClr val="bg1">
              <a:lumMod val="95000"/>
              <a:alpha val="5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“Creating a sustainable future through building preservation, green architecture, and smart design”</a:t>
            </a: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Flowchart: Document 62"/>
          <p:cNvSpPr/>
          <p:nvPr/>
        </p:nvSpPr>
        <p:spPr>
          <a:xfrm>
            <a:off x="2667000" y="3736405"/>
            <a:ext cx="202312" cy="3121595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P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RINCIPLE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93" name="Elbow Connector 92"/>
          <p:cNvCxnSpPr>
            <a:endCxn id="1026" idx="1"/>
          </p:cNvCxnSpPr>
          <p:nvPr/>
        </p:nvCxnSpPr>
        <p:spPr>
          <a:xfrm rot="10800000">
            <a:off x="914400" y="3419476"/>
            <a:ext cx="5334000" cy="923925"/>
          </a:xfrm>
          <a:prstGeom prst="bentConnector5">
            <a:avLst>
              <a:gd name="adj1" fmla="val 3750"/>
              <a:gd name="adj2" fmla="val 73196"/>
              <a:gd name="adj3" fmla="val 104286"/>
            </a:avLst>
          </a:prstGeom>
          <a:ln w="1270">
            <a:solidFill>
              <a:schemeClr val="bg2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2" descr="D:\SOLAR DESIGN\MICROTEK INTERNATIONAL\PRESENTATION\jpg\why choose us.pn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6753225" y="4419600"/>
            <a:ext cx="685800" cy="685800"/>
          </a:xfrm>
          <a:prstGeom prst="rect">
            <a:avLst/>
          </a:prstGeom>
          <a:noFill/>
        </p:spPr>
      </p:pic>
      <p:sp>
        <p:nvSpPr>
          <p:cNvPr id="141" name="Donut 140"/>
          <p:cNvSpPr/>
          <p:nvPr/>
        </p:nvSpPr>
        <p:spPr>
          <a:xfrm>
            <a:off x="6172200" y="3810000"/>
            <a:ext cx="1828800" cy="1828800"/>
          </a:xfrm>
          <a:prstGeom prst="donu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4" name="Right Triangle 63"/>
          <p:cNvSpPr/>
          <p:nvPr/>
        </p:nvSpPr>
        <p:spPr>
          <a:xfrm flipH="1">
            <a:off x="5943600" y="4619625"/>
            <a:ext cx="3200400" cy="18288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 WE ARE?</a:t>
            </a:r>
          </a:p>
          <a:p>
            <a:pPr algn="ctr"/>
            <a:r>
              <a:rPr lang="en-US" sz="900" dirty="0" smtClean="0"/>
              <a:t>India’s most preferred brand and is also  the Most Award Brand</a:t>
            </a:r>
            <a:endParaRPr lang="en-US" sz="900" dirty="0"/>
          </a:p>
        </p:txBody>
      </p:sp>
      <p:sp>
        <p:nvSpPr>
          <p:cNvPr id="70" name="Rounded Rectangle 69"/>
          <p:cNvSpPr/>
          <p:nvPr/>
        </p:nvSpPr>
        <p:spPr>
          <a:xfrm>
            <a:off x="3124200" y="4038600"/>
            <a:ext cx="2057400" cy="2133600"/>
          </a:xfrm>
          <a:prstGeom prst="roundRect">
            <a:avLst>
              <a:gd name="adj" fmla="val 12791"/>
            </a:avLst>
          </a:prstGeom>
          <a:solidFill>
            <a:schemeClr val="bg1">
              <a:lumMod val="95000"/>
              <a:alpha val="5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Hard work, Honesty, Getting   the well job  done, User friendly product with cutting edge technology</a:t>
            </a: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7010400" y="1295400"/>
            <a:ext cx="2057400" cy="2133600"/>
          </a:xfrm>
          <a:prstGeom prst="roundRect">
            <a:avLst>
              <a:gd name="adj" fmla="val 12791"/>
            </a:avLst>
          </a:prstGeom>
          <a:solidFill>
            <a:schemeClr val="bg1">
              <a:lumMod val="95000"/>
              <a:alpha val="5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EPC- Solar Roof top Off-Grid &amp; On- Grid </a:t>
            </a: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971800" y="1143000"/>
            <a:ext cx="3581400" cy="2133600"/>
          </a:xfrm>
          <a:prstGeom prst="roundRect">
            <a:avLst>
              <a:gd name="adj" fmla="val 12791"/>
            </a:avLst>
          </a:prstGeom>
          <a:solidFill>
            <a:schemeClr val="bg1">
              <a:lumMod val="95000"/>
              <a:alpha val="5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“India’s largest power product manufacturer”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“We have more than 12 Crore happy users”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“ Annual Turnover more than ₹ 900Cr”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All India service network[AISN]</a:t>
            </a: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`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5" name="Elbow Connector 84"/>
          <p:cNvCxnSpPr>
            <a:stCxn id="72" idx="2"/>
            <a:endCxn id="141" idx="7"/>
          </p:cNvCxnSpPr>
          <p:nvPr/>
        </p:nvCxnSpPr>
        <p:spPr>
          <a:xfrm rot="5400000">
            <a:off x="7561729" y="3600449"/>
            <a:ext cx="648821" cy="305922"/>
          </a:xfrm>
          <a:prstGeom prst="bentConnector3">
            <a:avLst>
              <a:gd name="adj1" fmla="val 50000"/>
            </a:avLst>
          </a:prstGeom>
          <a:ln w="1270">
            <a:solidFill>
              <a:schemeClr val="bg2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141" idx="3"/>
            <a:endCxn id="70" idx="2"/>
          </p:cNvCxnSpPr>
          <p:nvPr/>
        </p:nvCxnSpPr>
        <p:spPr>
          <a:xfrm rot="5400000">
            <a:off x="4895851" y="4628028"/>
            <a:ext cx="801221" cy="2287122"/>
          </a:xfrm>
          <a:prstGeom prst="bentConnector3">
            <a:avLst>
              <a:gd name="adj1" fmla="val 113076"/>
            </a:avLst>
          </a:prstGeom>
          <a:ln w="1270">
            <a:solidFill>
              <a:schemeClr val="bg2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141" idx="4"/>
            <a:endCxn id="62" idx="2"/>
          </p:cNvCxnSpPr>
          <p:nvPr/>
        </p:nvCxnSpPr>
        <p:spPr>
          <a:xfrm rot="5400000">
            <a:off x="3943350" y="3028950"/>
            <a:ext cx="533400" cy="5753100"/>
          </a:xfrm>
          <a:prstGeom prst="bentConnector3">
            <a:avLst>
              <a:gd name="adj1" fmla="val 142857"/>
            </a:avLst>
          </a:prstGeom>
          <a:ln w="1270">
            <a:solidFill>
              <a:schemeClr val="bg2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141" idx="0"/>
            <a:endCxn id="76" idx="2"/>
          </p:cNvCxnSpPr>
          <p:nvPr/>
        </p:nvCxnSpPr>
        <p:spPr>
          <a:xfrm rot="16200000" flipV="1">
            <a:off x="5657850" y="2381250"/>
            <a:ext cx="533400" cy="2324100"/>
          </a:xfrm>
          <a:prstGeom prst="bentConnector3">
            <a:avLst>
              <a:gd name="adj1" fmla="val 50000"/>
            </a:avLst>
          </a:prstGeom>
          <a:ln w="1270">
            <a:solidFill>
              <a:schemeClr val="bg2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Delay 27"/>
          <p:cNvSpPr/>
          <p:nvPr/>
        </p:nvSpPr>
        <p:spPr>
          <a:xfrm rot="16200000">
            <a:off x="20381" y="5430579"/>
            <a:ext cx="1026039" cy="1066802"/>
          </a:xfrm>
          <a:prstGeom prst="flowChartDelay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593991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123" name="Picture 3" descr="D:\SOLAR DESIGN\MICROTEK INTERNATIONAL\PRESENTATION\jpg\awar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" y="5714998"/>
            <a:ext cx="731520" cy="731520"/>
          </a:xfrm>
          <a:prstGeom prst="rect">
            <a:avLst/>
          </a:prstGeom>
          <a:noFill/>
        </p:spPr>
      </p:pic>
      <p:grpSp>
        <p:nvGrpSpPr>
          <p:cNvPr id="88" name="Group 87"/>
          <p:cNvGrpSpPr/>
          <p:nvPr/>
        </p:nvGrpSpPr>
        <p:grpSpPr>
          <a:xfrm>
            <a:off x="1905000" y="990600"/>
            <a:ext cx="839502" cy="731520"/>
            <a:chOff x="717604" y="1524000"/>
            <a:chExt cx="839502" cy="731520"/>
          </a:xfrm>
        </p:grpSpPr>
        <p:pic>
          <p:nvPicPr>
            <p:cNvPr id="1031" name="Picture 7" descr="D:\SOLAR DESIGN\MICROTEK INTERNATIONAL\PRESENTATION\jpg\no1-bran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7604" y="1579034"/>
              <a:ext cx="839502" cy="640080"/>
            </a:xfrm>
            <a:prstGeom prst="rect">
              <a:avLst/>
            </a:prstGeom>
            <a:noFill/>
          </p:spPr>
        </p:pic>
        <p:sp>
          <p:nvSpPr>
            <p:cNvPr id="29" name="Oval 28"/>
            <p:cNvSpPr/>
            <p:nvPr/>
          </p:nvSpPr>
          <p:spPr>
            <a:xfrm>
              <a:off x="762000" y="152400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124200" y="609600"/>
            <a:ext cx="740146" cy="740146"/>
            <a:chOff x="2438400" y="1676400"/>
            <a:chExt cx="740146" cy="740146"/>
          </a:xfrm>
        </p:grpSpPr>
        <p:pic>
          <p:nvPicPr>
            <p:cNvPr id="1029" name="Picture 5" descr="D:\SOLAR DESIGN\MICROTEK INTERNATIONAL\PRESENTATION\jpg\SD-award-2017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DFF"/>
                </a:clrFrom>
                <a:clrTo>
                  <a:srgbClr val="FFFD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47026" y="1685026"/>
              <a:ext cx="731520" cy="731520"/>
            </a:xfrm>
            <a:prstGeom prst="rect">
              <a:avLst/>
            </a:prstGeom>
            <a:noFill/>
          </p:spPr>
        </p:pic>
        <p:sp>
          <p:nvSpPr>
            <p:cNvPr id="34" name="Oval 33"/>
            <p:cNvSpPr/>
            <p:nvPr/>
          </p:nvSpPr>
          <p:spPr>
            <a:xfrm>
              <a:off x="2438400" y="167640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696200" y="882482"/>
            <a:ext cx="842211" cy="731520"/>
            <a:chOff x="1719530" y="3276600"/>
            <a:chExt cx="842211" cy="731520"/>
          </a:xfrm>
        </p:grpSpPr>
        <p:pic>
          <p:nvPicPr>
            <p:cNvPr id="1032" name="Picture 8" descr="D:\SOLAR DESIGN\MICROTEK INTERNATIONAL\PRESENTATION\jpg\power-brand2010-1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19530" y="3293852"/>
              <a:ext cx="842211" cy="640080"/>
            </a:xfrm>
            <a:prstGeom prst="rect">
              <a:avLst/>
            </a:prstGeom>
            <a:noFill/>
          </p:spPr>
        </p:pic>
        <p:sp>
          <p:nvSpPr>
            <p:cNvPr id="39" name="Oval 38"/>
            <p:cNvSpPr/>
            <p:nvPr/>
          </p:nvSpPr>
          <p:spPr>
            <a:xfrm>
              <a:off x="1752600" y="327660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62000" y="2939882"/>
            <a:ext cx="962526" cy="741728"/>
            <a:chOff x="1176070" y="2732992"/>
            <a:chExt cx="962526" cy="741728"/>
          </a:xfrm>
        </p:grpSpPr>
        <p:pic>
          <p:nvPicPr>
            <p:cNvPr id="1035" name="Picture 11" descr="D:\SOLAR DESIGN\MICROTEK INTERNATIONAL\PRESENTATION\jpg\soft_disk_2001-1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76070" y="2732992"/>
              <a:ext cx="962526" cy="731520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1295400" y="274320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219450" y="2273132"/>
            <a:ext cx="731520" cy="731520"/>
            <a:chOff x="2362200" y="2743200"/>
            <a:chExt cx="731520" cy="731520"/>
          </a:xfrm>
        </p:grpSpPr>
        <p:pic>
          <p:nvPicPr>
            <p:cNvPr id="1038" name="Picture 14" descr="D:\SOLAR DESIGN\MICROTEK INTERNATIONAL\PRESENTATION\jpg\2005ti-nddy9puboaew8nsaert3fl6bzinl0fapzkpxqtosl4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55231" y="2841840"/>
              <a:ext cx="541184" cy="548640"/>
            </a:xfrm>
            <a:prstGeom prst="rect">
              <a:avLst/>
            </a:prstGeom>
            <a:noFill/>
          </p:spPr>
        </p:pic>
        <p:sp>
          <p:nvSpPr>
            <p:cNvPr id="43" name="Oval 42"/>
            <p:cNvSpPr/>
            <p:nvPr/>
          </p:nvSpPr>
          <p:spPr>
            <a:xfrm>
              <a:off x="2362200" y="274320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267200" y="1873082"/>
            <a:ext cx="731520" cy="731520"/>
            <a:chOff x="3352800" y="2743200"/>
            <a:chExt cx="731520" cy="731520"/>
          </a:xfrm>
        </p:grpSpPr>
        <p:pic>
          <p:nvPicPr>
            <p:cNvPr id="1039" name="Picture 15" descr="D:\SOLAR DESIGN\MICROTEK INTERNATIONAL\PRESENTATION\jpg\idc_a2008-nddy6z59qonsdlrnf359ns2xm261k7ewm07ycrr4qg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493980" y="2836230"/>
              <a:ext cx="452846" cy="548640"/>
            </a:xfrm>
            <a:prstGeom prst="rect">
              <a:avLst/>
            </a:prstGeom>
            <a:noFill/>
          </p:spPr>
        </p:pic>
        <p:sp>
          <p:nvSpPr>
            <p:cNvPr id="48" name="Oval 47"/>
            <p:cNvSpPr/>
            <p:nvPr/>
          </p:nvSpPr>
          <p:spPr>
            <a:xfrm>
              <a:off x="3352800" y="274320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057400" y="2635082"/>
            <a:ext cx="731520" cy="731520"/>
            <a:chOff x="4419600" y="2667000"/>
            <a:chExt cx="731520" cy="731520"/>
          </a:xfrm>
        </p:grpSpPr>
        <p:pic>
          <p:nvPicPr>
            <p:cNvPr id="1037" name="Picture 13" descr="D:\SOLAR DESIGN\MICROTEK INTERNATIONAL\PRESENTATION\jpg\2004ele-nddy8sxz135uyb42qvl5ibh7715qj0o471vxy51kmw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95800" y="2748810"/>
              <a:ext cx="585216" cy="548640"/>
            </a:xfrm>
            <a:prstGeom prst="rect">
              <a:avLst/>
            </a:prstGeom>
            <a:noFill/>
          </p:spPr>
        </p:pic>
        <p:sp>
          <p:nvSpPr>
            <p:cNvPr id="50" name="Oval 49"/>
            <p:cNvSpPr/>
            <p:nvPr/>
          </p:nvSpPr>
          <p:spPr>
            <a:xfrm>
              <a:off x="4419600" y="266700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8000" y="3092282"/>
            <a:ext cx="190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India’s most 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preferred  Brand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 2006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28800" y="3473282"/>
            <a:ext cx="1219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EFY Readers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 Choice Award 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2004-08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91000" y="2780100"/>
            <a:ext cx="1066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Channels Choice 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Silver Award 2008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3900" y="379713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SD Award No. 1 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Offline UPS 2001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96200" y="174937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Power Brand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 2010-11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71800" y="1524000"/>
            <a:ext cx="1066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SD No. 1 Home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 UPS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2013  To 2017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838200" y="1295400"/>
            <a:ext cx="731520" cy="731520"/>
            <a:chOff x="7467600" y="2209800"/>
            <a:chExt cx="731520" cy="731520"/>
          </a:xfrm>
        </p:grpSpPr>
        <p:pic>
          <p:nvPicPr>
            <p:cNvPr id="1033" name="Picture 9" descr="D:\SOLAR DESIGN\MICROTEK INTERNATIONAL\PRESENTATION\jpg\trophy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691560" y="2229012"/>
              <a:ext cx="297637" cy="640080"/>
            </a:xfrm>
            <a:prstGeom prst="rect">
              <a:avLst/>
            </a:prstGeom>
            <a:noFill/>
          </p:spPr>
        </p:pic>
        <p:sp>
          <p:nvSpPr>
            <p:cNvPr id="58" name="Oval 57"/>
            <p:cNvSpPr/>
            <p:nvPr/>
          </p:nvSpPr>
          <p:spPr>
            <a:xfrm>
              <a:off x="7467600" y="220980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762000" y="2209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Best UPS 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2015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629400" y="1263482"/>
            <a:ext cx="731520" cy="731520"/>
            <a:chOff x="2895600" y="4953000"/>
            <a:chExt cx="731520" cy="731520"/>
          </a:xfrm>
        </p:grpSpPr>
        <p:pic>
          <p:nvPicPr>
            <p:cNvPr id="5124" name="Picture 4" descr="D:\SOLAR DESIGN\MICROTEK INTERNATIONAL\PRESENTATION\jpg\sdawards2010-nddxoxmsk5ynj1z3rse2atzf4t3etcsdspffqki660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17520" y="5105400"/>
              <a:ext cx="487680" cy="457200"/>
            </a:xfrm>
            <a:prstGeom prst="rect">
              <a:avLst/>
            </a:prstGeom>
            <a:noFill/>
          </p:spPr>
        </p:pic>
        <p:sp>
          <p:nvSpPr>
            <p:cNvPr id="61" name="Oval 60"/>
            <p:cNvSpPr/>
            <p:nvPr/>
          </p:nvSpPr>
          <p:spPr>
            <a:xfrm>
              <a:off x="2895600" y="495300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477000" y="2051051"/>
            <a:ext cx="990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Best in after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 sales service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2010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486400" y="1568282"/>
            <a:ext cx="731520" cy="731520"/>
            <a:chOff x="2895600" y="4953000"/>
            <a:chExt cx="731520" cy="731520"/>
          </a:xfrm>
        </p:grpSpPr>
        <p:pic>
          <p:nvPicPr>
            <p:cNvPr id="65" name="Picture 4" descr="D:\SOLAR DESIGN\MICROTEK INTERNATIONAL\PRESENTATION\jpg\sdawards2010-nddxoxmsk5ynj1z3rse2atzf4t3etcsdspffqki660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17520" y="5105400"/>
              <a:ext cx="487680" cy="457200"/>
            </a:xfrm>
            <a:prstGeom prst="rect">
              <a:avLst/>
            </a:prstGeom>
            <a:noFill/>
          </p:spPr>
        </p:pic>
        <p:sp>
          <p:nvSpPr>
            <p:cNvPr id="66" name="Oval 65"/>
            <p:cNvSpPr/>
            <p:nvPr/>
          </p:nvSpPr>
          <p:spPr>
            <a:xfrm>
              <a:off x="2895600" y="495300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257800" y="2399620"/>
            <a:ext cx="1066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Best in after 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sales service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2009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9" name="Shape 68"/>
          <p:cNvCxnSpPr>
            <a:stCxn id="28" idx="3"/>
          </p:cNvCxnSpPr>
          <p:nvPr/>
        </p:nvCxnSpPr>
        <p:spPr>
          <a:xfrm rot="5400000" flipH="1" flipV="1">
            <a:off x="360620" y="3982781"/>
            <a:ext cx="1640961" cy="1295400"/>
          </a:xfrm>
          <a:prstGeom prst="bentConnector3">
            <a:avLst>
              <a:gd name="adj1" fmla="val 71477"/>
            </a:avLst>
          </a:prstGeom>
          <a:ln w="76200">
            <a:solidFill>
              <a:schemeClr val="accent6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hape 72"/>
          <p:cNvCxnSpPr/>
          <p:nvPr/>
        </p:nvCxnSpPr>
        <p:spPr>
          <a:xfrm rot="5400000" flipH="1" flipV="1">
            <a:off x="2209800" y="3054182"/>
            <a:ext cx="381000" cy="1143000"/>
          </a:xfrm>
          <a:prstGeom prst="bentConnector2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28800" y="1828800"/>
            <a:ext cx="1066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India’s No. 1 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Brand </a:t>
            </a:r>
          </a:p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2016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6" name="Shape 75"/>
          <p:cNvCxnSpPr/>
          <p:nvPr/>
        </p:nvCxnSpPr>
        <p:spPr>
          <a:xfrm rot="5400000" flipH="1" flipV="1">
            <a:off x="3352800" y="2711282"/>
            <a:ext cx="381000" cy="1143000"/>
          </a:xfrm>
          <a:prstGeom prst="bentConnector2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hape 76"/>
          <p:cNvCxnSpPr/>
          <p:nvPr/>
        </p:nvCxnSpPr>
        <p:spPr>
          <a:xfrm rot="5400000" flipH="1" flipV="1">
            <a:off x="4495800" y="2358857"/>
            <a:ext cx="381000" cy="1143000"/>
          </a:xfrm>
          <a:prstGeom prst="bentConnector2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hape 77"/>
          <p:cNvCxnSpPr/>
          <p:nvPr/>
        </p:nvCxnSpPr>
        <p:spPr>
          <a:xfrm rot="5400000" flipH="1" flipV="1">
            <a:off x="5638800" y="2009775"/>
            <a:ext cx="381000" cy="1143000"/>
          </a:xfrm>
          <a:prstGeom prst="bentConnector2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hape 78"/>
          <p:cNvCxnSpPr/>
          <p:nvPr/>
        </p:nvCxnSpPr>
        <p:spPr>
          <a:xfrm rot="5400000" flipH="1" flipV="1">
            <a:off x="6815661" y="1664579"/>
            <a:ext cx="381000" cy="1143000"/>
          </a:xfrm>
          <a:prstGeom prst="bentConnector2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hape 79"/>
          <p:cNvCxnSpPr/>
          <p:nvPr/>
        </p:nvCxnSpPr>
        <p:spPr>
          <a:xfrm rot="5400000" flipH="1" flipV="1">
            <a:off x="7924800" y="1321868"/>
            <a:ext cx="381000" cy="1143000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hape 80"/>
          <p:cNvCxnSpPr>
            <a:stCxn id="28" idx="3"/>
          </p:cNvCxnSpPr>
          <p:nvPr/>
        </p:nvCxnSpPr>
        <p:spPr>
          <a:xfrm rot="5400000" flipH="1" flipV="1">
            <a:off x="-477579" y="3220780"/>
            <a:ext cx="3241161" cy="1219202"/>
          </a:xfrm>
          <a:prstGeom prst="bentConnector3">
            <a:avLst>
              <a:gd name="adj1" fmla="val 85853"/>
            </a:avLst>
          </a:prstGeom>
          <a:ln w="76200">
            <a:solidFill>
              <a:schemeClr val="accent6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hape 86"/>
          <p:cNvCxnSpPr/>
          <p:nvPr/>
        </p:nvCxnSpPr>
        <p:spPr>
          <a:xfrm rot="5400000" flipH="1" flipV="1">
            <a:off x="2133600" y="1415490"/>
            <a:ext cx="381000" cy="1143000"/>
          </a:xfrm>
          <a:prstGeom prst="bentConnector2">
            <a:avLst/>
          </a:prstGeom>
          <a:ln w="762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hape 88"/>
          <p:cNvCxnSpPr/>
          <p:nvPr/>
        </p:nvCxnSpPr>
        <p:spPr>
          <a:xfrm rot="5400000" flipH="1" flipV="1">
            <a:off x="3276600" y="1066800"/>
            <a:ext cx="381000" cy="1143000"/>
          </a:xfrm>
          <a:prstGeom prst="bentConnector2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Snip Single Corner Rectangle 85"/>
          <p:cNvSpPr/>
          <p:nvPr/>
        </p:nvSpPr>
        <p:spPr>
          <a:xfrm>
            <a:off x="2514600" y="4572000"/>
            <a:ext cx="2971800" cy="762000"/>
          </a:xfrm>
          <a:prstGeom prst="snip1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EMPANNELLED AS CHANNEL PARTNERS</a:t>
            </a:r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4648200" y="5516880"/>
            <a:ext cx="731520" cy="731520"/>
            <a:chOff x="7816796" y="4800600"/>
            <a:chExt cx="731520" cy="731520"/>
          </a:xfrm>
        </p:grpSpPr>
        <p:pic>
          <p:nvPicPr>
            <p:cNvPr id="2050" name="Picture 2" descr="D:\SOLAR DESIGN\MICROTEK INTERNATIONAL\PRESENTATION\jpg\HIMURJA.pn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74000" y="4876800"/>
              <a:ext cx="626270" cy="457200"/>
            </a:xfrm>
            <a:prstGeom prst="rect">
              <a:avLst/>
            </a:prstGeom>
            <a:noFill/>
          </p:spPr>
        </p:pic>
        <p:sp>
          <p:nvSpPr>
            <p:cNvPr id="92" name="Oval 91"/>
            <p:cNvSpPr/>
            <p:nvPr/>
          </p:nvSpPr>
          <p:spPr>
            <a:xfrm>
              <a:off x="7816796" y="480060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752600" y="5410200"/>
            <a:ext cx="745724" cy="731520"/>
            <a:chOff x="3886200" y="6126480"/>
            <a:chExt cx="745724" cy="731520"/>
          </a:xfrm>
        </p:grpSpPr>
        <p:sp>
          <p:nvSpPr>
            <p:cNvPr id="93" name="Oval 92"/>
            <p:cNvSpPr/>
            <p:nvPr/>
          </p:nvSpPr>
          <p:spPr>
            <a:xfrm>
              <a:off x="3886200" y="6126480"/>
              <a:ext cx="731520" cy="7315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D:\SOLAR DESIGN\MICROTEK INTERNATIONAL\PRESENTATION\jpg\HAREDA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86200" y="6248400"/>
              <a:ext cx="745724" cy="457200"/>
            </a:xfrm>
            <a:prstGeom prst="rect">
              <a:avLst/>
            </a:prstGeom>
            <a:noFill/>
          </p:spPr>
        </p:pic>
      </p:grpSp>
      <p:cxnSp>
        <p:nvCxnSpPr>
          <p:cNvPr id="98" name="Shape 97"/>
          <p:cNvCxnSpPr>
            <a:stCxn id="2052" idx="1"/>
            <a:endCxn id="86" idx="2"/>
          </p:cNvCxnSpPr>
          <p:nvPr/>
        </p:nvCxnSpPr>
        <p:spPr>
          <a:xfrm rot="10800000" flipH="1">
            <a:off x="1752600" y="4953000"/>
            <a:ext cx="762000" cy="807720"/>
          </a:xfrm>
          <a:prstGeom prst="bentConnector3">
            <a:avLst>
              <a:gd name="adj1" fmla="val -30000"/>
            </a:avLst>
          </a:prstGeom>
          <a:ln w="3175">
            <a:solidFill>
              <a:schemeClr val="bg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hape 99"/>
          <p:cNvCxnSpPr>
            <a:stCxn id="92" idx="0"/>
            <a:endCxn id="86" idx="0"/>
          </p:cNvCxnSpPr>
          <p:nvPr/>
        </p:nvCxnSpPr>
        <p:spPr>
          <a:xfrm rot="5400000" flipH="1" flipV="1">
            <a:off x="4968240" y="4998720"/>
            <a:ext cx="563880" cy="472440"/>
          </a:xfrm>
          <a:prstGeom prst="bentConnector4">
            <a:avLst>
              <a:gd name="adj1" fmla="val 16216"/>
              <a:gd name="adj2" fmla="val 148387"/>
            </a:avLst>
          </a:prstGeom>
          <a:ln w="3175">
            <a:solidFill>
              <a:schemeClr val="bg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438400" y="548148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Department of Renewable Energy, Govt. of Haryana.</a:t>
            </a:r>
          </a:p>
          <a:p>
            <a:r>
              <a:rPr lang="en-US" sz="900" dirty="0" err="1" smtClean="0">
                <a:latin typeface="Arial" pitchFamily="34" charset="0"/>
                <a:cs typeface="Arial" pitchFamily="34" charset="0"/>
              </a:rPr>
              <a:t>Upto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 10kWp -HAREDA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10200" y="5562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Himachal Pradesh Energy Development Agency.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 1kWp to 500kWp -HIMURJA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ight Triangle 69"/>
          <p:cNvSpPr/>
          <p:nvPr/>
        </p:nvSpPr>
        <p:spPr>
          <a:xfrm flipH="1">
            <a:off x="5943600" y="4619625"/>
            <a:ext cx="3200400" cy="18288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AWARDS &amp; CERTIFICATES</a:t>
            </a:r>
          </a:p>
        </p:txBody>
      </p:sp>
      <p:sp>
        <p:nvSpPr>
          <p:cNvPr id="112" name="Slide Number Placeholder 2"/>
          <p:cNvSpPr txBox="1">
            <a:spLocks/>
          </p:cNvSpPr>
          <p:nvPr/>
        </p:nvSpPr>
        <p:spPr>
          <a:xfrm>
            <a:off x="6553200" y="6521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D:\SOLAR DESIGN\MICROTEK INTERNATIONAL\PRESENTATION\jpg\256-256-2f02835f3143db3db800d7da1165bf01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86600" y="1219200"/>
            <a:ext cx="1828800" cy="1828800"/>
          </a:xfrm>
          <a:prstGeom prst="rect">
            <a:avLst/>
          </a:prstGeom>
          <a:noFill/>
        </p:spPr>
      </p:pic>
      <p:cxnSp>
        <p:nvCxnSpPr>
          <p:cNvPr id="55" name="Straight Connector 54"/>
          <p:cNvCxnSpPr>
            <a:stCxn id="48" idx="0"/>
          </p:cNvCxnSpPr>
          <p:nvPr/>
        </p:nvCxnSpPr>
        <p:spPr>
          <a:xfrm flipH="1" flipV="1">
            <a:off x="3200400" y="2819400"/>
            <a:ext cx="9560" cy="38100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2286000" y="3276600"/>
            <a:ext cx="1828800" cy="182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6" descr="D:\SOLAR DESIGN\MICROTEK INTERNATIONAL\PRESENTATION\jpg\120wmin_159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667333"/>
            <a:ext cx="1219200" cy="9144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2133600" y="1667333"/>
            <a:ext cx="914400" cy="9144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29000" y="1667333"/>
            <a:ext cx="914400" cy="9144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257800" y="2286000"/>
            <a:ext cx="914400" cy="9144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/>
          <p:cNvSpPr/>
          <p:nvPr/>
        </p:nvSpPr>
        <p:spPr>
          <a:xfrm>
            <a:off x="1325880" y="1819733"/>
            <a:ext cx="731520" cy="457200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Up Arrow 12"/>
          <p:cNvSpPr/>
          <p:nvPr/>
        </p:nvSpPr>
        <p:spPr>
          <a:xfrm rot="16200000">
            <a:off x="4947573" y="1224626"/>
            <a:ext cx="468053" cy="1371600"/>
          </a:xfrm>
          <a:prstGeom prst="lef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8960" y="2048333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61360" y="2048333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2657933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Module Array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60656" y="2806149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On- Grid  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0" y="1966179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sSerif" pitchFamily="2" charset="2"/>
                <a:cs typeface="Arial" pitchFamily="34" charset="0"/>
              </a:rPr>
              <a:t>INV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ansSerif" pitchFamily="2" charset="2"/>
                <a:cs typeface="Arial" pitchFamily="34" charset="0"/>
              </a:rPr>
              <a:t> 01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ansSerif" pitchFamily="2" charset="2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5200" y="1966179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INV n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601653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ACDB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57800" y="3897053"/>
            <a:ext cx="914400" cy="18288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53000" y="5649653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LT PANEL/ SUB - MDB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4" name="Elbow Connector 43"/>
          <p:cNvCxnSpPr>
            <a:stCxn id="9" idx="2"/>
            <a:endCxn id="10" idx="2"/>
          </p:cNvCxnSpPr>
          <p:nvPr/>
        </p:nvCxnSpPr>
        <p:spPr>
          <a:xfrm rot="16200000" flipH="1">
            <a:off x="3238500" y="1934033"/>
            <a:ext cx="12700" cy="1295400"/>
          </a:xfrm>
          <a:prstGeom prst="bentConnector3">
            <a:avLst>
              <a:gd name="adj1" fmla="val 1800000"/>
            </a:avLst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D:\SOLAR DESIGN\MICROTEK INTERNATIONAL\PRESENTATION\jpg\download (1)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615600" y="3352800"/>
            <a:ext cx="914400" cy="914400"/>
          </a:xfrm>
          <a:prstGeom prst="rect">
            <a:avLst/>
          </a:prstGeom>
          <a:noFill/>
        </p:spPr>
      </p:pic>
      <p:sp>
        <p:nvSpPr>
          <p:cNvPr id="48" name="Oval 47"/>
          <p:cNvSpPr/>
          <p:nvPr/>
        </p:nvSpPr>
        <p:spPr>
          <a:xfrm>
            <a:off x="3118520" y="320040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514600" y="4267200"/>
            <a:ext cx="1371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Remote monitoring system</a:t>
            </a:r>
          </a:p>
          <a:p>
            <a:pPr algn="ctr"/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2514600" y="3505200"/>
            <a:ext cx="91440" cy="9144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>
            <a:stCxn id="57" idx="2"/>
            <a:endCxn id="61" idx="3"/>
          </p:cNvCxnSpPr>
          <p:nvPr/>
        </p:nvCxnSpPr>
        <p:spPr>
          <a:xfrm flipH="1">
            <a:off x="1447800" y="3550920"/>
            <a:ext cx="1066800" cy="254362"/>
          </a:xfrm>
          <a:prstGeom prst="line">
            <a:avLst/>
          </a:prstGeom>
          <a:solidFill>
            <a:srgbClr val="92D050">
              <a:alpha val="20000"/>
            </a:srgb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TextBox 60"/>
          <p:cNvSpPr txBox="1"/>
          <p:nvPr/>
        </p:nvSpPr>
        <p:spPr>
          <a:xfrm>
            <a:off x="152400" y="3505200"/>
            <a:ext cx="1295400" cy="60016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Irradiance</a:t>
            </a:r>
          </a:p>
          <a:p>
            <a:r>
              <a:rPr lang="en-US" sz="11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Ambient Temp.⁰C</a:t>
            </a:r>
          </a:p>
          <a:p>
            <a:r>
              <a:rPr lang="en-US" sz="11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Wind pressure</a:t>
            </a:r>
            <a:endParaRPr lang="en-US" sz="11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514600" y="4800600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52400" y="4191000"/>
            <a:ext cx="1295400" cy="86177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Real time Units generation </a:t>
            </a:r>
            <a:r>
              <a:rPr lang="en-US" sz="1000" dirty="0" err="1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kwh</a:t>
            </a:r>
            <a:endParaRPr lang="en-US" sz="1000" dirty="0" smtClean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0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Power DC &amp; AC</a:t>
            </a:r>
          </a:p>
          <a:p>
            <a:r>
              <a:rPr lang="en-US" sz="10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Voltage &amp; Current AC &amp; DC</a:t>
            </a:r>
          </a:p>
        </p:txBody>
      </p:sp>
      <p:cxnSp>
        <p:nvCxnSpPr>
          <p:cNvPr id="64" name="Straight Connector 63"/>
          <p:cNvCxnSpPr>
            <a:stCxn id="62" idx="3"/>
            <a:endCxn id="63" idx="3"/>
          </p:cNvCxnSpPr>
          <p:nvPr/>
        </p:nvCxnSpPr>
        <p:spPr>
          <a:xfrm flipH="1" flipV="1">
            <a:off x="1447800" y="4621887"/>
            <a:ext cx="1080191" cy="256762"/>
          </a:xfrm>
          <a:prstGeom prst="line">
            <a:avLst/>
          </a:prstGeom>
          <a:solidFill>
            <a:srgbClr val="92D050">
              <a:alpha val="20000"/>
            </a:srgb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Oval 65"/>
          <p:cNvSpPr/>
          <p:nvPr/>
        </p:nvSpPr>
        <p:spPr>
          <a:xfrm>
            <a:off x="3733800" y="4838700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endCxn id="66" idx="5"/>
          </p:cNvCxnSpPr>
          <p:nvPr/>
        </p:nvCxnSpPr>
        <p:spPr>
          <a:xfrm flipH="1" flipV="1">
            <a:off x="3811849" y="4916749"/>
            <a:ext cx="226751" cy="722051"/>
          </a:xfrm>
          <a:prstGeom prst="line">
            <a:avLst/>
          </a:prstGeom>
          <a:solidFill>
            <a:srgbClr val="92D050">
              <a:alpha val="20000"/>
            </a:srgb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76" name="Picture 4" descr="D:\SOLAR DESIGN\MICROTEK INTERNATIONAL\PRESENTATION\jpg\cloud-computing-icon21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581400" y="5260777"/>
            <a:ext cx="1143000" cy="914400"/>
          </a:xfrm>
          <a:prstGeom prst="rect">
            <a:avLst/>
          </a:prstGeom>
          <a:noFill/>
        </p:spPr>
      </p:pic>
      <p:sp>
        <p:nvSpPr>
          <p:cNvPr id="72" name="TextBox 71"/>
          <p:cNvSpPr txBox="1"/>
          <p:nvPr/>
        </p:nvSpPr>
        <p:spPr>
          <a:xfrm>
            <a:off x="3048000" y="5649653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Internet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7066128" y="3627456"/>
            <a:ext cx="914400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781800" y="454185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Net Metering- Bidirectional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077200" y="30480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Utility Grid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Right Triangle 50"/>
          <p:cNvSpPr/>
          <p:nvPr/>
        </p:nvSpPr>
        <p:spPr>
          <a:xfrm flipH="1">
            <a:off x="5943600" y="4619625"/>
            <a:ext cx="3200400" cy="18288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r>
              <a:rPr lang="en-US" sz="900" dirty="0" smtClean="0"/>
              <a:t>SPV  POWER PLANT </a:t>
            </a:r>
            <a:r>
              <a:rPr lang="en-US" dirty="0" smtClean="0"/>
              <a:t>ARCHITECTURE</a:t>
            </a:r>
            <a:endParaRPr lang="en-US" sz="2000" dirty="0" smtClean="0"/>
          </a:p>
          <a:p>
            <a:pPr algn="ctr"/>
            <a:endParaRPr lang="en-US" sz="900" dirty="0"/>
          </a:p>
        </p:txBody>
      </p:sp>
      <p:cxnSp>
        <p:nvCxnSpPr>
          <p:cNvPr id="65" name="Elbow Connector 64"/>
          <p:cNvCxnSpPr>
            <a:stCxn id="22" idx="3"/>
            <a:endCxn id="73" idx="1"/>
          </p:cNvCxnSpPr>
          <p:nvPr/>
        </p:nvCxnSpPr>
        <p:spPr>
          <a:xfrm flipV="1">
            <a:off x="6172200" y="4084656"/>
            <a:ext cx="893928" cy="72679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73" idx="0"/>
            <a:endCxn id="3077" idx="2"/>
          </p:cNvCxnSpPr>
          <p:nvPr/>
        </p:nvCxnSpPr>
        <p:spPr>
          <a:xfrm rot="5400000" flipH="1" flipV="1">
            <a:off x="7472436" y="3098892"/>
            <a:ext cx="579456" cy="47767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11" idx="2"/>
            <a:endCxn id="22" idx="0"/>
          </p:cNvCxnSpPr>
          <p:nvPr/>
        </p:nvCxnSpPr>
        <p:spPr>
          <a:xfrm rot="5400000">
            <a:off x="5366674" y="3548726"/>
            <a:ext cx="696653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hape 91"/>
          <p:cNvCxnSpPr>
            <a:stCxn id="20" idx="3"/>
            <a:endCxn id="11" idx="0"/>
          </p:cNvCxnSpPr>
          <p:nvPr/>
        </p:nvCxnSpPr>
        <p:spPr>
          <a:xfrm>
            <a:off x="4343400" y="2120068"/>
            <a:ext cx="1371600" cy="165932"/>
          </a:xfrm>
          <a:prstGeom prst="bentConnector2">
            <a:avLst/>
          </a:prstGeom>
          <a:ln w="38100">
            <a:solidFill>
              <a:schemeClr val="bg1">
                <a:lumMod val="9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0274" y="1412697"/>
            <a:ext cx="9154274" cy="4174732"/>
          </a:xfrm>
          <a:custGeom>
            <a:avLst/>
            <a:gdLst>
              <a:gd name="connsiteX0" fmla="*/ 0 w 9154274"/>
              <a:gd name="connsiteY0" fmla="*/ 3837397 h 4174732"/>
              <a:gd name="connsiteX1" fmla="*/ 380144 w 9154274"/>
              <a:gd name="connsiteY1" fmla="*/ 3333964 h 4174732"/>
              <a:gd name="connsiteX2" fmla="*/ 883577 w 9154274"/>
              <a:gd name="connsiteY2" fmla="*/ 3847672 h 4174732"/>
              <a:gd name="connsiteX3" fmla="*/ 1407559 w 9154274"/>
              <a:gd name="connsiteY3" fmla="*/ 2922997 h 4174732"/>
              <a:gd name="connsiteX4" fmla="*/ 1859622 w 9154274"/>
              <a:gd name="connsiteY4" fmla="*/ 3868220 h 4174732"/>
              <a:gd name="connsiteX5" fmla="*/ 2763748 w 9154274"/>
              <a:gd name="connsiteY5" fmla="*/ 1083923 h 4174732"/>
              <a:gd name="connsiteX6" fmla="*/ 3246634 w 9154274"/>
              <a:gd name="connsiteY6" fmla="*/ 159249 h 4174732"/>
              <a:gd name="connsiteX7" fmla="*/ 3698696 w 9154274"/>
              <a:gd name="connsiteY7" fmla="*/ 2039420 h 4174732"/>
              <a:gd name="connsiteX8" fmla="*/ 4582274 w 9154274"/>
              <a:gd name="connsiteY8" fmla="*/ 1094197 h 4174732"/>
              <a:gd name="connsiteX9" fmla="*/ 5445303 w 9154274"/>
              <a:gd name="connsiteY9" fmla="*/ 2018872 h 4174732"/>
              <a:gd name="connsiteX10" fmla="*/ 6369977 w 9154274"/>
              <a:gd name="connsiteY10" fmla="*/ 2943546 h 4174732"/>
              <a:gd name="connsiteX11" fmla="*/ 7315200 w 9154274"/>
              <a:gd name="connsiteY11" fmla="*/ 1083923 h 4174732"/>
              <a:gd name="connsiteX12" fmla="*/ 8239874 w 9154274"/>
              <a:gd name="connsiteY12" fmla="*/ 2994916 h 4174732"/>
              <a:gd name="connsiteX13" fmla="*/ 8620018 w 9154274"/>
              <a:gd name="connsiteY13" fmla="*/ 2018872 h 4174732"/>
              <a:gd name="connsiteX14" fmla="*/ 9154274 w 9154274"/>
              <a:gd name="connsiteY14" fmla="*/ 2029146 h 417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54274" h="4174732">
                <a:moveTo>
                  <a:pt x="0" y="3837397"/>
                </a:moveTo>
                <a:cubicBezTo>
                  <a:pt x="116440" y="3584824"/>
                  <a:pt x="232881" y="3332252"/>
                  <a:pt x="380144" y="3333964"/>
                </a:cubicBezTo>
                <a:cubicBezTo>
                  <a:pt x="527407" y="3335676"/>
                  <a:pt x="712341" y="3916166"/>
                  <a:pt x="883577" y="3847672"/>
                </a:cubicBezTo>
                <a:cubicBezTo>
                  <a:pt x="1054813" y="3779178"/>
                  <a:pt x="1244885" y="2919572"/>
                  <a:pt x="1407559" y="2922997"/>
                </a:cubicBezTo>
                <a:cubicBezTo>
                  <a:pt x="1570233" y="2926422"/>
                  <a:pt x="1633591" y="4174732"/>
                  <a:pt x="1859622" y="3868220"/>
                </a:cubicBezTo>
                <a:cubicBezTo>
                  <a:pt x="2085653" y="3561708"/>
                  <a:pt x="2532579" y="1702085"/>
                  <a:pt x="2763748" y="1083923"/>
                </a:cubicBezTo>
                <a:cubicBezTo>
                  <a:pt x="2994917" y="465761"/>
                  <a:pt x="3090809" y="0"/>
                  <a:pt x="3246634" y="159249"/>
                </a:cubicBezTo>
                <a:cubicBezTo>
                  <a:pt x="3402459" y="318498"/>
                  <a:pt x="3476089" y="1883595"/>
                  <a:pt x="3698696" y="2039420"/>
                </a:cubicBezTo>
                <a:cubicBezTo>
                  <a:pt x="3921303" y="2195245"/>
                  <a:pt x="4291173" y="1097622"/>
                  <a:pt x="4582274" y="1094197"/>
                </a:cubicBezTo>
                <a:cubicBezTo>
                  <a:pt x="4873375" y="1090772"/>
                  <a:pt x="5147353" y="1710647"/>
                  <a:pt x="5445303" y="2018872"/>
                </a:cubicBezTo>
                <a:cubicBezTo>
                  <a:pt x="5743253" y="2327097"/>
                  <a:pt x="6058328" y="3099371"/>
                  <a:pt x="6369977" y="2943546"/>
                </a:cubicBezTo>
                <a:cubicBezTo>
                  <a:pt x="6681626" y="2787721"/>
                  <a:pt x="7003551" y="1075361"/>
                  <a:pt x="7315200" y="1083923"/>
                </a:cubicBezTo>
                <a:cubicBezTo>
                  <a:pt x="7626849" y="1092485"/>
                  <a:pt x="8022404" y="2839091"/>
                  <a:pt x="8239874" y="2994916"/>
                </a:cubicBezTo>
                <a:cubicBezTo>
                  <a:pt x="8457344" y="3150741"/>
                  <a:pt x="8467618" y="2179834"/>
                  <a:pt x="8620018" y="2018872"/>
                </a:cubicBezTo>
                <a:cubicBezTo>
                  <a:pt x="8772418" y="1857910"/>
                  <a:pt x="9094341" y="1991474"/>
                  <a:pt x="9154274" y="2029146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4800" y="4267200"/>
            <a:ext cx="152400" cy="457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62000" y="5288280"/>
            <a:ext cx="91440" cy="27432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02080" y="4114800"/>
            <a:ext cx="45720" cy="18288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38400" y="3352800"/>
            <a:ext cx="18288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24200" y="1066800"/>
            <a:ext cx="152400" cy="457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95800" y="1752600"/>
            <a:ext cx="152400" cy="73152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81800" y="3393140"/>
            <a:ext cx="182880" cy="109728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763000" y="3169920"/>
            <a:ext cx="45720" cy="18288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:\SOLAR DESIGN\MICROTEK INTERNATIONAL\PRESENTATION\jpg\land-surveying-clipar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276600"/>
            <a:ext cx="914400" cy="9144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15783" y="2743200"/>
            <a:ext cx="798617" cy="64633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Site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survey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9" name="Picture 3" descr="D:\SOLAR DESIGN\MICROTEK INTERNATIONAL\PRESENTATION\jpg\0xHMg7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</a:blip>
          <a:srcRect/>
          <a:stretch>
            <a:fillRect/>
          </a:stretch>
        </p:blipFill>
        <p:spPr bwMode="auto">
          <a:xfrm>
            <a:off x="762000" y="5593080"/>
            <a:ext cx="731520" cy="73152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509682" y="5486400"/>
            <a:ext cx="1309718" cy="64633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Preliminary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</p:txBody>
      </p:sp>
      <p:pic>
        <p:nvPicPr>
          <p:cNvPr id="4101" name="Picture 5" descr="D:\SOLAR DESIGN\MICROTEK INTERNATIONAL\PRESENTATION\jpg\download (4)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400000">
            <a:off x="1050131" y="3598072"/>
            <a:ext cx="642937" cy="3048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990600" y="2743200"/>
            <a:ext cx="963341" cy="64633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RFS &amp;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Revision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62200" y="4267200"/>
            <a:ext cx="1489575" cy="92333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Final drawing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submission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for approval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52800" y="990600"/>
            <a:ext cx="1829283" cy="64633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Drawing approval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&amp; documentation</a:t>
            </a:r>
          </a:p>
        </p:txBody>
      </p:sp>
      <p:pic>
        <p:nvPicPr>
          <p:cNvPr id="4102" name="Picture 6" descr="D:\SOLAR DESIGN\MICROTEK INTERNATIONAL\PRESENTATION\jpg\civilcloud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40305" y="2649070"/>
            <a:ext cx="737104" cy="73152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4724400" y="1676400"/>
            <a:ext cx="1219116" cy="92333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Civil &amp;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structure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installation</a:t>
            </a:r>
          </a:p>
        </p:txBody>
      </p:sp>
      <p:pic>
        <p:nvPicPr>
          <p:cNvPr id="4105" name="Picture 9" descr="D:\SOLAR DESIGN\MICROTEK INTERNATIONAL\PRESENTATION\jpg\octicons_f00032_25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0" y="2667000"/>
            <a:ext cx="822960" cy="822960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781572" y="4495800"/>
            <a:ext cx="2295628" cy="64633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Module &amp; Electrical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Equipment installation</a:t>
            </a:r>
          </a:p>
        </p:txBody>
      </p:sp>
      <p:pic>
        <p:nvPicPr>
          <p:cNvPr id="4106" name="Picture 10" descr="D:\SOLAR DESIGN\MICROTEK INTERNATIONAL\PRESENTATION\jpg\HVAC-Commissioning_Frame3a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</a:blip>
          <a:srcRect/>
          <a:stretch>
            <a:fillRect/>
          </a:stretch>
        </p:blipFill>
        <p:spPr bwMode="auto">
          <a:xfrm>
            <a:off x="8229600" y="2286000"/>
            <a:ext cx="914400" cy="91440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7374766" y="1639669"/>
            <a:ext cx="1664237" cy="64633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Commissioning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&amp; Operational</a:t>
            </a:r>
          </a:p>
        </p:txBody>
      </p:sp>
      <p:sp>
        <p:nvSpPr>
          <p:cNvPr id="30" name="Right Triangle 29"/>
          <p:cNvSpPr/>
          <p:nvPr/>
        </p:nvSpPr>
        <p:spPr>
          <a:xfrm flipH="1">
            <a:off x="5943600" y="4619625"/>
            <a:ext cx="3200400" cy="18288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r>
              <a:rPr lang="en-US" sz="900" dirty="0" smtClean="0"/>
              <a:t>PROJECTS                 </a:t>
            </a:r>
          </a:p>
          <a:p>
            <a:pPr algn="ctr"/>
            <a:r>
              <a:rPr lang="en-US" dirty="0" smtClean="0"/>
              <a:t>ROAD MAP</a:t>
            </a:r>
            <a:endParaRPr lang="en-US" sz="2000" dirty="0" smtClean="0"/>
          </a:p>
          <a:p>
            <a:pPr algn="ctr"/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elay 15"/>
          <p:cNvSpPr/>
          <p:nvPr/>
        </p:nvSpPr>
        <p:spPr>
          <a:xfrm>
            <a:off x="0" y="1133475"/>
            <a:ext cx="9144000" cy="5334000"/>
          </a:xfrm>
          <a:prstGeom prst="flowChartDelay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8763000" y="9302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3200" y="3022937"/>
            <a:ext cx="617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WORLD - CLASS</a:t>
            </a:r>
          </a:p>
          <a:p>
            <a:r>
              <a:rPr lang="en-US" sz="30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PRODUCTS</a:t>
            </a:r>
            <a:endParaRPr lang="en-US" sz="3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800" y="3187212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00800" y="3022937"/>
            <a:ext cx="914400" cy="914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97543" y="3107088"/>
            <a:ext cx="731520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0" y="1590724"/>
            <a:ext cx="8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75Wp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6800" y="1611868"/>
            <a:ext cx="128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50Wp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5801" y="2754868"/>
            <a:ext cx="99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150Wp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4401" y="4116992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260Wp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95800" y="4108414"/>
            <a:ext cx="98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320Wp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362200" y="2754868"/>
            <a:ext cx="1676400" cy="762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PV MODULE</a:t>
            </a:r>
            <a:endParaRPr lang="en-US" dirty="0"/>
          </a:p>
        </p:txBody>
      </p:sp>
      <p:cxnSp>
        <p:nvCxnSpPr>
          <p:cNvPr id="24" name="Shape 23"/>
          <p:cNvCxnSpPr>
            <a:stCxn id="18" idx="0"/>
          </p:cNvCxnSpPr>
          <p:nvPr/>
        </p:nvCxnSpPr>
        <p:spPr>
          <a:xfrm rot="16200000" flipV="1">
            <a:off x="1638300" y="1192768"/>
            <a:ext cx="838200" cy="2286000"/>
          </a:xfrm>
          <a:prstGeom prst="bentConnector2">
            <a:avLst/>
          </a:prstGeom>
          <a:ln>
            <a:solidFill>
              <a:srgbClr val="00206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14400" y="1916668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Voc/</a:t>
            </a:r>
            <a:r>
              <a:rPr lang="en-US" sz="900" dirty="0" err="1" smtClean="0">
                <a:solidFill>
                  <a:schemeClr val="bg2">
                    <a:lumMod val="25000"/>
                  </a:schemeClr>
                </a:solidFill>
              </a:rPr>
              <a:t>Vmp</a:t>
            </a:r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- 22.20/17.96V</a:t>
            </a:r>
          </a:p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545x665x35</a:t>
            </a:r>
            <a:endParaRPr 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8" name="Shape 27"/>
          <p:cNvCxnSpPr/>
          <p:nvPr/>
        </p:nvCxnSpPr>
        <p:spPr>
          <a:xfrm flipV="1">
            <a:off x="3276600" y="1916668"/>
            <a:ext cx="2286000" cy="838200"/>
          </a:xfrm>
          <a:prstGeom prst="bentConnector3">
            <a:avLst>
              <a:gd name="adj1" fmla="val -352"/>
            </a:avLst>
          </a:prstGeom>
          <a:ln>
            <a:solidFill>
              <a:srgbClr val="00206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38600" y="1916668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    Voc/</a:t>
            </a:r>
            <a:r>
              <a:rPr lang="en-US" sz="900" dirty="0" err="1" smtClean="0">
                <a:solidFill>
                  <a:schemeClr val="bg2">
                    <a:lumMod val="25000"/>
                  </a:schemeClr>
                </a:solidFill>
              </a:rPr>
              <a:t>Vmp</a:t>
            </a:r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- 22.20/17.96</a:t>
            </a:r>
          </a:p>
          <a:p>
            <a:pPr algn="r"/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775x665x35</a:t>
            </a:r>
            <a:endParaRPr 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2" name="Straight Connector 31"/>
          <p:cNvCxnSpPr>
            <a:stCxn id="18" idx="1"/>
          </p:cNvCxnSpPr>
          <p:nvPr/>
        </p:nvCxnSpPr>
        <p:spPr>
          <a:xfrm flipH="1">
            <a:off x="914400" y="3135868"/>
            <a:ext cx="1447800" cy="0"/>
          </a:xfrm>
          <a:prstGeom prst="line">
            <a:avLst/>
          </a:prstGeom>
          <a:ln>
            <a:solidFill>
              <a:srgbClr val="00206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14400" y="2828106"/>
            <a:ext cx="128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100Wp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400" y="3135868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Voc/</a:t>
            </a:r>
            <a:r>
              <a:rPr lang="en-US" sz="900" dirty="0" err="1" smtClean="0">
                <a:solidFill>
                  <a:schemeClr val="bg2">
                    <a:lumMod val="25000"/>
                  </a:schemeClr>
                </a:solidFill>
              </a:rPr>
              <a:t>Vmp</a:t>
            </a:r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- 22.10/17.96V</a:t>
            </a:r>
          </a:p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1010x665x35</a:t>
            </a:r>
            <a:endParaRPr 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4038600" y="3135868"/>
            <a:ext cx="1447800" cy="0"/>
          </a:xfrm>
          <a:prstGeom prst="line">
            <a:avLst/>
          </a:prstGeom>
          <a:ln>
            <a:solidFill>
              <a:srgbClr val="00206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038600" y="3135868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    Voc/</a:t>
            </a:r>
            <a:r>
              <a:rPr lang="en-US" sz="900" dirty="0" err="1" smtClean="0">
                <a:solidFill>
                  <a:schemeClr val="bg2">
                    <a:lumMod val="25000"/>
                  </a:schemeClr>
                </a:solidFill>
              </a:rPr>
              <a:t>Vmp</a:t>
            </a:r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- 22.20/18.55</a:t>
            </a:r>
          </a:p>
          <a:p>
            <a:pPr algn="r"/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1495x665x35</a:t>
            </a:r>
            <a:endParaRPr 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6" name="Shape 45"/>
          <p:cNvCxnSpPr/>
          <p:nvPr/>
        </p:nvCxnSpPr>
        <p:spPr>
          <a:xfrm rot="10800000" flipV="1">
            <a:off x="914400" y="3516868"/>
            <a:ext cx="2286000" cy="914400"/>
          </a:xfrm>
          <a:prstGeom prst="bentConnector3">
            <a:avLst>
              <a:gd name="adj1" fmla="val -92"/>
            </a:avLst>
          </a:prstGeom>
          <a:ln>
            <a:solidFill>
              <a:srgbClr val="00206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hape 27"/>
          <p:cNvCxnSpPr/>
          <p:nvPr/>
        </p:nvCxnSpPr>
        <p:spPr>
          <a:xfrm>
            <a:off x="3276600" y="3516868"/>
            <a:ext cx="2133600" cy="914400"/>
          </a:xfrm>
          <a:prstGeom prst="bentConnector3">
            <a:avLst>
              <a:gd name="adj1" fmla="val -112"/>
            </a:avLst>
          </a:prstGeom>
          <a:ln>
            <a:solidFill>
              <a:srgbClr val="00206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914400" y="4431268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Voc/</a:t>
            </a:r>
            <a:r>
              <a:rPr lang="en-US" sz="900" dirty="0" err="1" smtClean="0">
                <a:solidFill>
                  <a:schemeClr val="bg2">
                    <a:lumMod val="25000"/>
                  </a:schemeClr>
                </a:solidFill>
              </a:rPr>
              <a:t>Vmp</a:t>
            </a:r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- 37.60/31.00V</a:t>
            </a:r>
          </a:p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1639x991x35/40</a:t>
            </a:r>
            <a:endParaRPr 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114800" y="4431268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Voc/</a:t>
            </a:r>
            <a:r>
              <a:rPr lang="en-US" sz="900" dirty="0" err="1" smtClean="0">
                <a:solidFill>
                  <a:schemeClr val="bg2">
                    <a:lumMod val="25000"/>
                  </a:schemeClr>
                </a:solidFill>
              </a:rPr>
              <a:t>Vmp</a:t>
            </a:r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- 45.00/36.20V</a:t>
            </a:r>
          </a:p>
          <a:p>
            <a:pPr algn="r"/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1639x991x40</a:t>
            </a:r>
            <a:endParaRPr 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5417682" y="1841362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2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838200" y="3057472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410200" y="3059668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4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838200" y="4355068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5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5410200" y="4355068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6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Picture 38" descr="MICROTEK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t="1909" b="15438"/>
          <a:stretch/>
        </p:blipFill>
        <p:spPr bwMode="auto">
          <a:xfrm>
            <a:off x="6934200" y="1143000"/>
            <a:ext cx="1828800" cy="36576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y" algn="bl"/>
          </a:blipFill>
          <a:ln>
            <a:noFill/>
          </a:ln>
          <a:effectLst/>
        </p:spPr>
      </p:pic>
      <p:sp>
        <p:nvSpPr>
          <p:cNvPr id="37" name="Snip Diagonal Corner Rectangle 36"/>
          <p:cNvSpPr/>
          <p:nvPr/>
        </p:nvSpPr>
        <p:spPr>
          <a:xfrm>
            <a:off x="7012596" y="4379975"/>
            <a:ext cx="1676400" cy="40294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5BB MODULE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50" y="6050518"/>
            <a:ext cx="6076950" cy="369332"/>
          </a:xfrm>
          <a:prstGeom prst="rect">
            <a:avLst/>
          </a:prstGeom>
          <a:noFill/>
          <a:ln w="3175">
            <a:gradFill flip="none" rotWithShape="1">
              <a:gsLst>
                <a:gs pos="50000">
                  <a:srgbClr val="8488C4">
                    <a:alpha val="50000"/>
                  </a:srgbClr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2700000" scaled="1"/>
              <a:tileRect/>
            </a:gra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3.27 </a:t>
            </a:r>
            <a:r>
              <a:rPr lang="en-US" dirty="0" err="1" smtClean="0">
                <a:solidFill>
                  <a:srgbClr val="002060"/>
                </a:solidFill>
              </a:rPr>
              <a:t>Lacs</a:t>
            </a:r>
            <a:r>
              <a:rPr lang="en-US" dirty="0" smtClean="0">
                <a:solidFill>
                  <a:srgbClr val="002060"/>
                </a:solidFill>
              </a:rPr>
              <a:t> PV Panel Sold </a:t>
            </a:r>
            <a:r>
              <a:rPr lang="en-US" dirty="0" smtClean="0">
                <a:solidFill>
                  <a:srgbClr val="002060"/>
                </a:solidFill>
              </a:rPr>
              <a:t>out  and the total capacity -87.65MWp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8" name="Right Triangle 37"/>
          <p:cNvSpPr/>
          <p:nvPr/>
        </p:nvSpPr>
        <p:spPr>
          <a:xfrm flipH="1">
            <a:off x="5943600" y="4619625"/>
            <a:ext cx="3200400" cy="18288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r>
              <a:rPr lang="en-US" sz="900" dirty="0" smtClean="0"/>
              <a:t>50Wp to 320Wp               </a:t>
            </a:r>
          </a:p>
          <a:p>
            <a:pPr algn="ctr"/>
            <a:r>
              <a:rPr lang="en-US" dirty="0" smtClean="0"/>
              <a:t>PV MODULES</a:t>
            </a:r>
            <a:endParaRPr lang="en-US" sz="2000" dirty="0" smtClean="0"/>
          </a:p>
          <a:p>
            <a:pPr algn="ctr"/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27145" y="2286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1000W[1kW]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79545" y="2667000"/>
            <a:ext cx="1447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1MPPT, Single Phase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60621" y="229688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2200W[2kW]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60621" y="2637310"/>
            <a:ext cx="1447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1MPPT, Single Phase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91400" y="2362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3000W[3kW]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91400" y="2743200"/>
            <a:ext cx="1447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1MPPT, Single Phase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836545" y="1371600"/>
            <a:ext cx="2249554" cy="1295400"/>
            <a:chOff x="798445" y="1371600"/>
            <a:chExt cx="2249554" cy="1295400"/>
          </a:xfrm>
        </p:grpSpPr>
        <p:pic>
          <p:nvPicPr>
            <p:cNvPr id="68" name="Picture 2" descr="D:\SOLAR DESIGN\MICROTEK INTERNATIONAL\PRESENTATION\jpg\Solar_Inverters_21_1296bd32-bb91-48fc-b79f-00c42604ea55_x700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6586" y="1447800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69" name="Oval 68"/>
            <p:cNvSpPr/>
            <p:nvPr/>
          </p:nvSpPr>
          <p:spPr>
            <a:xfrm>
              <a:off x="798445" y="1371600"/>
              <a:ext cx="1097280" cy="109728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hape 69"/>
            <p:cNvCxnSpPr>
              <a:stCxn id="69" idx="4"/>
            </p:cNvCxnSpPr>
            <p:nvPr/>
          </p:nvCxnSpPr>
          <p:spPr>
            <a:xfrm rot="16200000" flipH="1">
              <a:off x="2098482" y="1717482"/>
              <a:ext cx="198120" cy="1700915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3725274" y="1371600"/>
            <a:ext cx="2249554" cy="1295400"/>
            <a:chOff x="3864259" y="1524000"/>
            <a:chExt cx="2249554" cy="1295400"/>
          </a:xfrm>
        </p:grpSpPr>
        <p:pic>
          <p:nvPicPr>
            <p:cNvPr id="74" name="Picture 2" descr="D:\SOLAR DESIGN\MICROTEK INTERNATIONAL\PRESENTATION\jpg\Solar_Inverters_21_1296bd32-bb91-48fc-b79f-00c42604ea55_x700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62400" y="1600200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75" name="Oval 74"/>
            <p:cNvSpPr/>
            <p:nvPr/>
          </p:nvSpPr>
          <p:spPr>
            <a:xfrm>
              <a:off x="3864259" y="1524000"/>
              <a:ext cx="1097280" cy="109728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hape 75"/>
            <p:cNvCxnSpPr>
              <a:stCxn id="75" idx="4"/>
            </p:cNvCxnSpPr>
            <p:nvPr/>
          </p:nvCxnSpPr>
          <p:spPr>
            <a:xfrm rot="16200000" flipH="1">
              <a:off x="5164296" y="1869882"/>
              <a:ext cx="198120" cy="1700915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477000" y="1447800"/>
            <a:ext cx="2249554" cy="1295400"/>
            <a:chOff x="3864259" y="1524000"/>
            <a:chExt cx="2249554" cy="1295400"/>
          </a:xfrm>
        </p:grpSpPr>
        <p:pic>
          <p:nvPicPr>
            <p:cNvPr id="80" name="Picture 2" descr="D:\SOLAR DESIGN\MICROTEK INTERNATIONAL\PRESENTATION\jpg\Solar_Inverters_21_1296bd32-bb91-48fc-b79f-00c42604ea55_x700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62400" y="1600200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81" name="Oval 80"/>
            <p:cNvSpPr/>
            <p:nvPr/>
          </p:nvSpPr>
          <p:spPr>
            <a:xfrm>
              <a:off x="3864259" y="1524000"/>
              <a:ext cx="1097280" cy="109728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hape 81"/>
            <p:cNvCxnSpPr>
              <a:stCxn id="81" idx="4"/>
            </p:cNvCxnSpPr>
            <p:nvPr/>
          </p:nvCxnSpPr>
          <p:spPr>
            <a:xfrm rot="16200000" flipH="1">
              <a:off x="5164296" y="1869882"/>
              <a:ext cx="198120" cy="1700915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819175" y="2964439"/>
            <a:ext cx="2249554" cy="1295400"/>
            <a:chOff x="798445" y="1371600"/>
            <a:chExt cx="2249554" cy="1295400"/>
          </a:xfrm>
        </p:grpSpPr>
        <p:pic>
          <p:nvPicPr>
            <p:cNvPr id="84" name="Picture 2" descr="D:\SOLAR DESIGN\MICROTEK INTERNATIONAL\PRESENTATION\jpg\Solar_Inverters_21_1296bd32-bb91-48fc-b79f-00c42604ea55_x700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6586" y="1447800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85" name="Oval 84"/>
            <p:cNvSpPr/>
            <p:nvPr/>
          </p:nvSpPr>
          <p:spPr>
            <a:xfrm>
              <a:off x="798445" y="1371600"/>
              <a:ext cx="1097280" cy="109728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hape 85"/>
            <p:cNvCxnSpPr>
              <a:stCxn id="85" idx="4"/>
            </p:cNvCxnSpPr>
            <p:nvPr/>
          </p:nvCxnSpPr>
          <p:spPr>
            <a:xfrm rot="16200000" flipH="1">
              <a:off x="2098482" y="1717482"/>
              <a:ext cx="198120" cy="1700915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6477000" y="3200400"/>
            <a:ext cx="2249554" cy="1295400"/>
            <a:chOff x="3864259" y="1524000"/>
            <a:chExt cx="2249554" cy="1295400"/>
          </a:xfrm>
        </p:grpSpPr>
        <p:pic>
          <p:nvPicPr>
            <p:cNvPr id="88" name="Picture 2" descr="D:\SOLAR DESIGN\MICROTEK INTERNATIONAL\PRESENTATION\jpg\Solar_Inverters_21_1296bd32-bb91-48fc-b79f-00c42604ea55_x700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62400" y="1600200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89" name="Oval 88"/>
            <p:cNvSpPr/>
            <p:nvPr/>
          </p:nvSpPr>
          <p:spPr>
            <a:xfrm>
              <a:off x="3864259" y="1524000"/>
              <a:ext cx="1097280" cy="109728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hape 89"/>
            <p:cNvCxnSpPr>
              <a:stCxn id="89" idx="4"/>
            </p:cNvCxnSpPr>
            <p:nvPr/>
          </p:nvCxnSpPr>
          <p:spPr>
            <a:xfrm rot="16200000" flipH="1">
              <a:off x="5164296" y="1869882"/>
              <a:ext cx="198120" cy="1700915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914400" y="4419600"/>
            <a:ext cx="2249554" cy="1295400"/>
            <a:chOff x="3864259" y="1524000"/>
            <a:chExt cx="2249554" cy="1295400"/>
          </a:xfrm>
        </p:grpSpPr>
        <p:pic>
          <p:nvPicPr>
            <p:cNvPr id="92" name="Picture 2" descr="D:\SOLAR DESIGN\MICROTEK INTERNATIONAL\PRESENTATION\jpg\Solar_Inverters_21_1296bd32-bb91-48fc-b79f-00c42604ea55_x700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62400" y="1600200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93" name="Oval 92"/>
            <p:cNvSpPr/>
            <p:nvPr/>
          </p:nvSpPr>
          <p:spPr>
            <a:xfrm>
              <a:off x="3864259" y="1524000"/>
              <a:ext cx="1097280" cy="109728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hape 93"/>
            <p:cNvCxnSpPr>
              <a:stCxn id="93" idx="4"/>
            </p:cNvCxnSpPr>
            <p:nvPr/>
          </p:nvCxnSpPr>
          <p:spPr>
            <a:xfrm rot="16200000" flipH="1">
              <a:off x="5164296" y="1869882"/>
              <a:ext cx="198120" cy="1700915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1828800" y="388860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5200W[5kW]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981200" y="4269609"/>
            <a:ext cx="1447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2MPPT, Single Phase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02996" y="413067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12000W[11kW]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455396" y="4511670"/>
            <a:ext cx="1447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2MPPT, Three Phase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884270" y="532182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20800W[20kW]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036670" y="5702825"/>
            <a:ext cx="1447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2MPPT, Three Phase</a:t>
            </a:r>
          </a:p>
        </p:txBody>
      </p:sp>
      <p:sp>
        <p:nvSpPr>
          <p:cNvPr id="103" name="Oval 102"/>
          <p:cNvSpPr/>
          <p:nvPr/>
        </p:nvSpPr>
        <p:spPr>
          <a:xfrm>
            <a:off x="800100" y="1752600"/>
            <a:ext cx="274320" cy="27432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3696944" y="1745505"/>
            <a:ext cx="274320" cy="27432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2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477000" y="1828800"/>
            <a:ext cx="274320" cy="27432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827567" y="3365163"/>
            <a:ext cx="274320" cy="27432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4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6464796" y="3645425"/>
            <a:ext cx="274320" cy="27432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6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927338" y="4799058"/>
            <a:ext cx="274320" cy="27432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7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581400" y="2971800"/>
            <a:ext cx="2249554" cy="1295400"/>
            <a:chOff x="798445" y="1371600"/>
            <a:chExt cx="2249554" cy="1295400"/>
          </a:xfrm>
        </p:grpSpPr>
        <p:pic>
          <p:nvPicPr>
            <p:cNvPr id="49" name="Picture 2" descr="D:\SOLAR DESIGN\MICROTEK INTERNATIONAL\PRESENTATION\jpg\Solar_Inverters_21_1296bd32-bb91-48fc-b79f-00c42604ea55_x700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6586" y="1447800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50" name="Oval 49"/>
            <p:cNvSpPr/>
            <p:nvPr/>
          </p:nvSpPr>
          <p:spPr>
            <a:xfrm>
              <a:off x="798445" y="1371600"/>
              <a:ext cx="1097280" cy="109728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hape 50"/>
            <p:cNvCxnSpPr>
              <a:stCxn id="50" idx="4"/>
            </p:cNvCxnSpPr>
            <p:nvPr/>
          </p:nvCxnSpPr>
          <p:spPr>
            <a:xfrm rot="16200000" flipH="1">
              <a:off x="2098482" y="1717482"/>
              <a:ext cx="198120" cy="1700915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4591024" y="3895970"/>
            <a:ext cx="16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5500W[5.5kW]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705325" y="4222750"/>
            <a:ext cx="1447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25000"/>
                  </a:schemeClr>
                </a:solidFill>
              </a:rPr>
              <a:t>2MPPT, Three Phase</a:t>
            </a:r>
          </a:p>
        </p:txBody>
      </p:sp>
      <p:sp>
        <p:nvSpPr>
          <p:cNvPr id="54" name="Oval 53"/>
          <p:cNvSpPr/>
          <p:nvPr/>
        </p:nvSpPr>
        <p:spPr>
          <a:xfrm>
            <a:off x="3589792" y="3372524"/>
            <a:ext cx="274320" cy="27432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5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124200" y="6019800"/>
            <a:ext cx="2819400" cy="369332"/>
          </a:xfrm>
          <a:prstGeom prst="rect">
            <a:avLst/>
          </a:prstGeom>
          <a:noFill/>
          <a:ln w="3175">
            <a:gradFill flip="none" rotWithShape="1">
              <a:gsLst>
                <a:gs pos="50000">
                  <a:srgbClr val="8488C4">
                    <a:alpha val="50000"/>
                  </a:srgbClr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2700000" scaled="1"/>
              <a:tileRect/>
            </a:gra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Installed 1.03MW PAN India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6" name="Right Triangle 55"/>
          <p:cNvSpPr/>
          <p:nvPr/>
        </p:nvSpPr>
        <p:spPr>
          <a:xfrm flipH="1">
            <a:off x="5943600" y="4619625"/>
            <a:ext cx="3200400" cy="18288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r>
              <a:rPr lang="en-US" sz="900" dirty="0" smtClean="0"/>
              <a:t>MPPT BASED               </a:t>
            </a:r>
          </a:p>
          <a:p>
            <a:pPr algn="ctr"/>
            <a:r>
              <a:rPr lang="en-US" dirty="0" smtClean="0"/>
              <a:t>ON-GRID PCU</a:t>
            </a:r>
            <a:endParaRPr lang="en-US" sz="2000" dirty="0" smtClean="0"/>
          </a:p>
          <a:p>
            <a:pPr algn="ctr"/>
            <a:endParaRPr lang="en-US" sz="900" dirty="0"/>
          </a:p>
        </p:txBody>
      </p:sp>
      <p:sp>
        <p:nvSpPr>
          <p:cNvPr id="5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5214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Chart 38"/>
          <p:cNvGraphicFramePr/>
          <p:nvPr/>
        </p:nvGraphicFramePr>
        <p:xfrm>
          <a:off x="152400" y="838200"/>
          <a:ext cx="6477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41" name="Chart 40"/>
          <p:cNvGraphicFramePr/>
          <p:nvPr/>
        </p:nvGraphicFramePr>
        <p:xfrm>
          <a:off x="6705600" y="838200"/>
          <a:ext cx="22860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ight Triangle 9"/>
          <p:cNvSpPr/>
          <p:nvPr/>
        </p:nvSpPr>
        <p:spPr>
          <a:xfrm flipH="1">
            <a:off x="5943600" y="4619625"/>
            <a:ext cx="3200400" cy="18288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/>
          </a:p>
          <a:p>
            <a:pPr algn="ctr"/>
            <a:endParaRPr lang="en-US" sz="900" dirty="0" smtClean="0"/>
          </a:p>
          <a:p>
            <a:pPr algn="ctr"/>
            <a:r>
              <a:rPr lang="en-US" sz="900" dirty="0" smtClean="0"/>
              <a:t>1kW TO 20kW INSTALLATION              </a:t>
            </a:r>
          </a:p>
          <a:p>
            <a:pPr algn="ctr"/>
            <a:r>
              <a:rPr lang="en-US" dirty="0" smtClean="0"/>
              <a:t>GRID TIED PCU</a:t>
            </a:r>
            <a:endParaRPr lang="en-US" sz="2000" dirty="0" smtClean="0"/>
          </a:p>
          <a:p>
            <a:pPr algn="ctr"/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7933</TotalTime>
  <Words>626</Words>
  <Application>Microsoft Office PowerPoint</Application>
  <PresentationFormat>On-screen Show (4:3)</PresentationFormat>
  <Paragraphs>289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SolarDesign</dc:creator>
  <cp:lastModifiedBy>SolarDesign</cp:lastModifiedBy>
  <cp:revision>462</cp:revision>
  <dcterms:created xsi:type="dcterms:W3CDTF">2006-08-16T00:00:00Z</dcterms:created>
  <dcterms:modified xsi:type="dcterms:W3CDTF">2018-11-09T13:39:10Z</dcterms:modified>
</cp:coreProperties>
</file>